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A9E_66A6673B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74"/>
  </p:notesMasterIdLst>
  <p:handoutMasterIdLst>
    <p:handoutMasterId r:id="rId75"/>
  </p:handoutMasterIdLst>
  <p:sldIdLst>
    <p:sldId id="1273" r:id="rId2"/>
    <p:sldId id="1588" r:id="rId3"/>
    <p:sldId id="2001" r:id="rId4"/>
    <p:sldId id="2004" r:id="rId5"/>
    <p:sldId id="2005" r:id="rId6"/>
    <p:sldId id="2006" r:id="rId7"/>
    <p:sldId id="2361" r:id="rId8"/>
    <p:sldId id="2007" r:id="rId9"/>
    <p:sldId id="2008" r:id="rId10"/>
    <p:sldId id="2014" r:id="rId11"/>
    <p:sldId id="2360" r:id="rId12"/>
    <p:sldId id="2016" r:id="rId13"/>
    <p:sldId id="2017" r:id="rId14"/>
    <p:sldId id="2018" r:id="rId15"/>
    <p:sldId id="2662" r:id="rId16"/>
    <p:sldId id="2021" r:id="rId17"/>
    <p:sldId id="2647" r:id="rId18"/>
    <p:sldId id="2028" r:id="rId19"/>
    <p:sldId id="2029" r:id="rId20"/>
    <p:sldId id="2048" r:id="rId21"/>
    <p:sldId id="2358" r:id="rId22"/>
    <p:sldId id="2049" r:id="rId23"/>
    <p:sldId id="2043" r:id="rId24"/>
    <p:sldId id="2041" r:id="rId25"/>
    <p:sldId id="2357" r:id="rId26"/>
    <p:sldId id="2042" r:id="rId27"/>
    <p:sldId id="2739" r:id="rId28"/>
    <p:sldId id="1562" r:id="rId29"/>
    <p:sldId id="1575" r:id="rId30"/>
    <p:sldId id="1563" r:id="rId31"/>
    <p:sldId id="1548" r:id="rId32"/>
    <p:sldId id="2688" r:id="rId33"/>
    <p:sldId id="2719" r:id="rId34"/>
    <p:sldId id="2689" r:id="rId35"/>
    <p:sldId id="2705" r:id="rId36"/>
    <p:sldId id="2707" r:id="rId37"/>
    <p:sldId id="2708" r:id="rId38"/>
    <p:sldId id="2698" r:id="rId39"/>
    <p:sldId id="1583" r:id="rId40"/>
    <p:sldId id="2718" r:id="rId41"/>
    <p:sldId id="2690" r:id="rId42"/>
    <p:sldId id="1589" r:id="rId43"/>
    <p:sldId id="2700" r:id="rId44"/>
    <p:sldId id="1593" r:id="rId45"/>
    <p:sldId id="1594" r:id="rId46"/>
    <p:sldId id="1592" r:id="rId47"/>
    <p:sldId id="1590" r:id="rId48"/>
    <p:sldId id="1591" r:id="rId49"/>
    <p:sldId id="2715" r:id="rId50"/>
    <p:sldId id="2726" r:id="rId51"/>
    <p:sldId id="2728" r:id="rId52"/>
    <p:sldId id="1596" r:id="rId53"/>
    <p:sldId id="1579" r:id="rId54"/>
    <p:sldId id="1602" r:id="rId55"/>
    <p:sldId id="1603" r:id="rId56"/>
    <p:sldId id="1604" r:id="rId57"/>
    <p:sldId id="1605" r:id="rId58"/>
    <p:sldId id="1555" r:id="rId59"/>
    <p:sldId id="1556" r:id="rId60"/>
    <p:sldId id="1606" r:id="rId61"/>
    <p:sldId id="1607" r:id="rId62"/>
    <p:sldId id="1608" r:id="rId63"/>
    <p:sldId id="2717" r:id="rId64"/>
    <p:sldId id="2727" r:id="rId65"/>
    <p:sldId id="2687" r:id="rId66"/>
    <p:sldId id="2730" r:id="rId67"/>
    <p:sldId id="2710" r:id="rId68"/>
    <p:sldId id="2711" r:id="rId69"/>
    <p:sldId id="2712" r:id="rId70"/>
    <p:sldId id="2714" r:id="rId71"/>
    <p:sldId id="2713" r:id="rId72"/>
    <p:sldId id="2709" r:id="rId73"/>
  </p:sldIdLst>
  <p:sldSz cx="12192000" cy="68580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0F32BA1-A469-AC4F-A1AC-D234637AE755}">
          <p14:sldIdLst>
            <p14:sldId id="1273"/>
            <p14:sldId id="1588"/>
            <p14:sldId id="2001"/>
            <p14:sldId id="2004"/>
            <p14:sldId id="2005"/>
            <p14:sldId id="2006"/>
            <p14:sldId id="2361"/>
            <p14:sldId id="2007"/>
            <p14:sldId id="2008"/>
            <p14:sldId id="2014"/>
            <p14:sldId id="2360"/>
            <p14:sldId id="2016"/>
            <p14:sldId id="2017"/>
            <p14:sldId id="2018"/>
            <p14:sldId id="2662"/>
            <p14:sldId id="2021"/>
            <p14:sldId id="2647"/>
            <p14:sldId id="2028"/>
            <p14:sldId id="2029"/>
            <p14:sldId id="2048"/>
            <p14:sldId id="2358"/>
            <p14:sldId id="2049"/>
            <p14:sldId id="2043"/>
            <p14:sldId id="2041"/>
            <p14:sldId id="2357"/>
            <p14:sldId id="2042"/>
            <p14:sldId id="2739"/>
            <p14:sldId id="1562"/>
            <p14:sldId id="1575"/>
            <p14:sldId id="1563"/>
            <p14:sldId id="1548"/>
            <p14:sldId id="2688"/>
            <p14:sldId id="2719"/>
            <p14:sldId id="2689"/>
            <p14:sldId id="2705"/>
            <p14:sldId id="2707"/>
            <p14:sldId id="2708"/>
            <p14:sldId id="2698"/>
            <p14:sldId id="1583"/>
            <p14:sldId id="2718"/>
            <p14:sldId id="2690"/>
            <p14:sldId id="1589"/>
            <p14:sldId id="2700"/>
            <p14:sldId id="1593"/>
            <p14:sldId id="1594"/>
            <p14:sldId id="1592"/>
            <p14:sldId id="1590"/>
            <p14:sldId id="1591"/>
            <p14:sldId id="2715"/>
            <p14:sldId id="2726"/>
            <p14:sldId id="2728"/>
            <p14:sldId id="1596"/>
            <p14:sldId id="1579"/>
            <p14:sldId id="1602"/>
            <p14:sldId id="1603"/>
            <p14:sldId id="1604"/>
            <p14:sldId id="1605"/>
            <p14:sldId id="1555"/>
            <p14:sldId id="1556"/>
            <p14:sldId id="1606"/>
            <p14:sldId id="1607"/>
            <p14:sldId id="1608"/>
            <p14:sldId id="2717"/>
            <p14:sldId id="2727"/>
            <p14:sldId id="2687"/>
            <p14:sldId id="2730"/>
            <p14:sldId id="2710"/>
            <p14:sldId id="2711"/>
            <p14:sldId id="2712"/>
            <p14:sldId id="2714"/>
            <p14:sldId id="2713"/>
            <p14:sldId id="2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5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pos="6799">
          <p15:clr>
            <a:srgbClr val="A4A3A4"/>
          </p15:clr>
        </p15:guide>
        <p15:guide id="6" orient="horz" pos="845">
          <p15:clr>
            <a:srgbClr val="A4A3A4"/>
          </p15:clr>
        </p15:guide>
        <p15:guide id="7" pos="1023">
          <p15:clr>
            <a:srgbClr val="A4A3A4"/>
          </p15:clr>
        </p15:guide>
        <p15:guide id="8" orient="horz" pos="980">
          <p15:clr>
            <a:srgbClr val="A4A3A4"/>
          </p15:clr>
        </p15:guide>
        <p15:guide id="9" pos="7441">
          <p15:clr>
            <a:srgbClr val="A4A3A4"/>
          </p15:clr>
        </p15:guide>
        <p15:guide id="10" pos="305">
          <p15:clr>
            <a:srgbClr val="A4A3A4"/>
          </p15:clr>
        </p15:guide>
        <p15:guide id="11" pos="42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91F653-6809-153F-325F-96986584622E}" name="Paula Geraldy" initials="PG" userId="S::page00003@uni-saarland.de::b5784ca5-2ad4-4f57-a2d4-b4f12c42d1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93F"/>
    <a:srgbClr val="004877"/>
    <a:srgbClr val="3A7294"/>
    <a:srgbClr val="376092"/>
    <a:srgbClr val="3A5E75"/>
    <a:srgbClr val="19406B"/>
    <a:srgbClr val="75DBFF"/>
    <a:srgbClr val="01283F"/>
    <a:srgbClr val="595959"/>
    <a:srgbClr val="5D7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6" autoAdjust="0"/>
    <p:restoredTop sz="85397" autoAdjust="0"/>
  </p:normalViewPr>
  <p:slideViewPr>
    <p:cSldViewPr snapToObjects="1">
      <p:cViewPr varScale="1">
        <p:scale>
          <a:sx n="87" d="100"/>
          <a:sy n="87" d="100"/>
        </p:scale>
        <p:origin x="1856" y="200"/>
      </p:cViewPr>
      <p:guideLst>
        <p:guide orient="horz" pos="2160"/>
        <p:guide pos="3840"/>
        <p:guide orient="horz" pos="255"/>
        <p:guide orient="horz" pos="482"/>
        <p:guide pos="6799"/>
        <p:guide orient="horz" pos="845"/>
        <p:guide pos="1023"/>
        <p:guide orient="horz" pos="980"/>
        <p:guide pos="7441"/>
        <p:guide pos="305"/>
        <p:guide pos="4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modernComment_A9E_66A667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B22214-A8F4-BC41-8396-26E5F9E8B464}" authorId="{6D91F653-6809-153F-325F-96986584622E}" created="2026-02-23T15:24:12.8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22181435" sldId="2718"/>
      <ac:spMk id="7" creationId="{FF887872-E1FE-8307-B49B-144CC4797D80}"/>
      <ac:txMk cp="485" len="6">
        <ac:context len="688" hash="1471514091"/>
      </ac:txMk>
    </ac:txMkLst>
    <p188:pos x="9226408" y="2974231"/>
    <p188:txBody>
      <a:bodyPr/>
      <a:lstStyle/>
      <a:p>
        <a:r>
          <a:rPr lang="de-DE"/>
          <a:t>[@Markus Peschel]: Hier könnte man jetzt gut diskutieren, welches Verständnis von Lernen eigentlich damit gemeint ist. 
Behaviorismus, Kognitivismus, Holzkamp, Phänomenologie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de-DE"/>
              <a:t>www.markus-peschel.de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D58586-DA46-4585-914A-B9545ACEE2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de-DE"/>
              <a:t>www.markus-peschel.de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Editar formato de texto maestro</a:t>
            </a:r>
          </a:p>
          <a:p>
            <a:pPr lvl="0"/>
            <a:r>
              <a:rPr lang="de-DE" noProof="0"/>
              <a:t>Segundo nivel</a:t>
            </a:r>
          </a:p>
          <a:p>
            <a:pPr lvl="0"/>
            <a:r>
              <a:rPr lang="de-DE" noProof="0"/>
              <a:t>Tercer nivel</a:t>
            </a:r>
          </a:p>
          <a:p>
            <a:pPr lvl="0"/>
            <a:r>
              <a:rPr lang="de-DE" noProof="0"/>
              <a:t>Cuarto nivel</a:t>
            </a:r>
          </a:p>
          <a:p>
            <a:pPr lvl="0"/>
            <a:r>
              <a:rPr lang="de-DE" noProof="0"/>
              <a:t>Quinto nivel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581B4C-3AB1-49C3-8662-FB1C9B8FCAAE}" type="slidenum">
              <a:rPr lang="de-DE" altLang="de-DE"/>
              <a:t>‹N.º›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90401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7572197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5855937"/>
      </p:ext>
    </p:extLst>
  </p:cSld>
  <p:clrMapOvr>
    <a:masterClrMapping/>
  </p:clrMapOvr>
</p:notes>
</file>

<file path=ppt/notesSlides/notesSlide1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EA0D6-042A-30A4-8527-920C9100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1FEA14-3F0A-B3D7-862B-E79EEC131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C54544-B116-15A0-8B81-40AF82384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Aclaración de conceptos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DBB6CC-5F11-F149-1FBA-F20185C0B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289126"/>
      </p:ext>
    </p:extLst>
  </p:cSld>
  <p:clrMapOvr>
    <a:masterClrMapping/>
  </p:clrMapOvr>
</p:notes>
</file>

<file path=ppt/notesSlides/notesSlide1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F6E32-7641-8FC0-90D7-90D58B07B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55BD06-1995-C090-0CCB-E4B438B55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ADD740-60CE-0BAE-B506-73FAAEB27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Müller-Naendrup</a:t>
            </a:r>
            <a:r>
              <a:rPr lang="de-DE" dirty="0"/>
              <a:t>, Barbara: </a:t>
            </a:r>
            <a:r>
              <a:rPr lang="de-DE" dirty="0"/>
              <a:t>¿</a:t>
            </a:r>
            <a:r>
              <a:rPr lang="de-DE" dirty="0" err="1"/>
              <a:t>Cómo traducir </a:t>
            </a:r>
            <a:r>
              <a:rPr lang="de-DE" dirty="0"/>
              <a:t>«Lernwerkstatt»? Un ensayo sobre la traducción «correcta» de un término técnico, en: Nadine Weber et al. (eds.), </a:t>
            </a:r>
            <a:r>
              <a:rPr lang="de-DE" i="1" dirty="0"/>
              <a:t>Talleres de aprendizaje universitario en el espacio analógico y digital. Perspectivas sobre la didáctica y la investigación en entornos de aprendizaje innovadores</a:t>
            </a:r>
          </a:p>
          <a:p>
            <a:r>
              <a:rPr lang="de-DE" i="1" dirty="0"/>
              <a:t>entornos de aprendizaje</a:t>
            </a:r>
            <a:r>
              <a:rPr lang="de-DE" dirty="0"/>
              <a:t>. Bad Heilbrunn: Editorial Julius Klinkhardt 2024, pp. 297-303.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C005EF-3782-B914-D272-279E6C615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628335"/>
      </p:ext>
    </p:extLst>
  </p:cSld>
  <p:clrMapOvr>
    <a:masterClrMapping/>
  </p:clrMapOvr>
</p:notes>
</file>

<file path=ppt/notesSlides/notesSlide1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E576C-0B33-626D-64E1-029D0D57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841460-8B57-B72F-1AD6-D05D03A00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72233E-344C-019D-B1CF-52852758E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¿Dónde está el espacio? ¿Dónde está el espacio?</a:t>
            </a:r>
            <a:r>
              <a:rPr lang="de-DE" dirty="0">
                <a:sym typeface="Wingdings" pitchFamily="2" charset="2"/>
              </a:rPr>
              <a:t>  ¡Atención!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4BE85B-2667-E70A-7D74-865BF3FFC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1432783"/>
      </p:ext>
    </p:extLst>
  </p:cSld>
  <p:clrMapOvr>
    <a:masterClrMapping/>
  </p:clrMapOvr>
</p:notes>
</file>

<file path=ppt/notesSlides/notesSlide1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21B5C-1295-D0E2-CC1D-1B00C2EEC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1BBC59-CD4C-D79F-91EF-3DEFA837B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7B3D9A2-F1BF-846B-4E1B-9B421EFFD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de-DE" dirty="0"/>
              <a:t>GS Kitzingen LWS</a:t>
            </a:r>
          </a:p>
          <a:p>
            <a:pPr marL="228600" indent="-228600">
              <a:buAutoNum type="arabicParenR"/>
            </a:pPr>
            <a:r>
              <a:rPr lang="de-DE" dirty="0"/>
              <a:t>Multimedia </a:t>
            </a:r>
            <a:r>
              <a:rPr lang="de-DE" baseline="0" dirty="0"/>
              <a:t>LWS Tubinga</a:t>
            </a:r>
          </a:p>
          <a:p>
            <a:pPr marL="228600" indent="-228600">
              <a:buAutoNum type="arabicParenR"/>
            </a:pPr>
            <a:r>
              <a:rPr lang="de-DE" baseline="0" dirty="0"/>
              <a:t>LWS Escuela Primaria de Egloffstein</a:t>
            </a:r>
          </a:p>
          <a:p>
            <a:pPr marL="228600" indent="-228600">
              <a:buAutoNum type="arabicParenR"/>
            </a:pPr>
            <a:r>
              <a:rPr lang="de-DE" baseline="0" dirty="0"/>
              <a:t>LWS Escuela Erich Kästner de Núremberg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8029BE-ACE6-DBAD-E74F-009E08F0A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857345"/>
      </p:ext>
    </p:extLst>
  </p:cSld>
  <p:clrMapOvr>
    <a:masterClrMapping/>
  </p:clrMapOvr>
</p:notes>
</file>

<file path=ppt/notesSlides/notesSlide15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A7CC8-DD8C-0D50-68B1-F4BF760B5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FE8A24-76DC-AA9E-69E2-BE2C322DE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7B3B20-C111-815A-EB17-825483086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9318AA-57D2-54C0-A993-53C6D0A33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120799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El término «espacio» tiene aquí varios significados:</a:t>
            </a:r>
          </a:p>
          <a:p>
            <a:pPr marL="171450" indent="-171450">
              <a:buFontTx/>
              <a:buChar char="-"/>
            </a:pPr>
            <a:r>
              <a:rPr lang="de-DE" dirty="0"/>
              <a:t>Parte de un edificio delimitada por el suelo, el techo y las paredes, y cerrada en sí misma</a:t>
            </a:r>
          </a:p>
          <a:p>
            <a:pPr marL="171450" indent="-171450">
              <a:buFontTx/>
              <a:buChar char="-"/>
            </a:pPr>
            <a:r>
              <a:rPr lang="de-DE" dirty="0"/>
              <a:t>Algo que, en la imaginación, está completamente delimitado y encerrado por todos los lados</a:t>
            </a:r>
          </a:p>
          <a:p>
            <a:pPr marL="171450" indent="-171450">
              <a:buFontTx/>
              <a:buChar char="-"/>
            </a:pPr>
            <a:r>
              <a:rPr lang="de-DE" dirty="0"/>
              <a:t>Un área geográfica no delimitada con precisión 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Lugar (también «lugar», en desuso) = un lugar, sitio o punto concreto del que se habla (p. ej., lugar histórico, lugares de la infancia)</a:t>
            </a:r>
          </a:p>
          <a:p>
            <a:pPr marL="0" indent="0">
              <a:buFontTx/>
              <a:buNone/>
            </a:pPr>
            <a:r>
              <a:rPr lang="de-DE" dirty="0"/>
              <a:t>La ventaja es </a:t>
            </a:r>
          </a:p>
          <a:p>
            <a:pPr marL="171450" indent="-171450">
              <a:buFontTx/>
              <a:buChar char="-"/>
            </a:pPr>
            <a:r>
              <a:rPr lang="de-DE" dirty="0"/>
              <a:t>que encierra algo especial o concreto y </a:t>
            </a:r>
          </a:p>
          <a:p>
            <a:pPr marL="171450" indent="-171450">
              <a:buFontTx/>
              <a:buChar char="-"/>
            </a:pPr>
            <a:r>
              <a:rPr lang="de-DE" dirty="0"/>
              <a:t>que la delimitación (que se da por supuesta en el espacio) no tiene importancia para el lugar.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5147417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39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2867335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24E8-7B38-D32C-A42A-BECA0E99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C3331A-CB77-F410-F787-0F2AEF6AC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75FE41-5613-95D9-F77C-9A6277D4D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Franz, Eva-Kristina: Talleres de aprendizaje en las universidades. Espacios para la formación conjunta de estudiantes, personal pedagógico de educación infantil y docentes de primaria. Fráncfort del Meno: Editorial Peter Lang, 2012.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34A620-027A-5167-CA0B-66F834812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082710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002B-CD4F-D3B0-81E5-2E9073E07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C85A32-40BA-919A-3BB1-920F8D468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7DE6E1-B210-2B47-1E0F-7279D167B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Peschel, Markus: «Talleres de aprendizaje y talleres de aprendizaje universitario. Conceptos y evolución», en: </a:t>
            </a:r>
            <a:r>
              <a:rPr lang="de-DE" dirty="0" err="1"/>
              <a:t>journal </a:t>
            </a:r>
            <a:r>
              <a:rPr lang="de-DE" dirty="0"/>
              <a:t>für </a:t>
            </a:r>
            <a:r>
              <a:rPr lang="de-DE" dirty="0" err="1"/>
              <a:t>lehrerInnenbildung</a:t>
            </a:r>
            <a:r>
              <a:rPr lang="de-DE" dirty="0"/>
              <a:t> 3 (2020), pp</a:t>
            </a:r>
            <a:r>
              <a:rPr lang="de-DE"/>
              <a:t>. 96-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26DB89-CCD9-8B68-E0CC-221619243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53778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843487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u="sng" dirty="0"/>
              <a:t>«Las recopilaciones de fichas de trabajo o fichas didácticas se consideraban talleres de aprendizaje, al igual que los cursos de formación realizados de forma puntual, las plataformas de Internet o los talleres de formación en grandes empresas» (Schmude y Wedekind 2014: 108)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294172"/>
      </p:ext>
    </p:extLst>
  </p:cSld>
  <p:clrMapOvr>
    <a:masterClrMapping/>
  </p:clrMapOvr>
</p:notes>
</file>

<file path=ppt/notesSlides/notesSlide2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E030E-1D48-2620-85C2-C9C2EA71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4035B3-10E2-D5BB-C671-57E0FA658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0711EC0-1DA1-41DB-EF82-B988D0827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61B48C-49EF-2E6F-79A9-EA047B7B0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43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5878313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45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8808617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46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2510999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u="sng" dirty="0"/>
              <a:t>«Las colecciones de fichas de trabajo o de tarjetas se consideraban talleres de aprendizaje, al igual que los cursos de formación que se impartían de forma puntual, las plataformas de Internet o los talleres de formación en grandes empresas» (Schmude y Wedekind 2014: 108)</a:t>
            </a:r>
          </a:p>
          <a:p>
            <a:endParaRPr lang="de-DE" b="1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en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contexto del lws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algunos términos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 general no se utilizan, definen o fundamentan teóricamente de forma inequívoca, lo que da lugar a ambigüedades en cuanto a funciones, espacios, arbitrariedad, etc.</a:t>
            </a:r>
          </a:p>
          <a:p>
            <a:endParaRPr lang="de-DE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621278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u="sng" dirty="0"/>
              <a:t>«Las recopilaciones de fichas de trabajo o fichas didácticas se consideraban talleres de aprendizaje, al igual que los cursos de formación realizados de forma puntual, las plataformas de Internet o los talleres de formación en grandes empresas» (Schmude y Wedekind 2014: 108)</a:t>
            </a:r>
          </a:p>
          <a:p>
            <a:endParaRPr lang="de-DE" b="1" u="sng" dirty="0"/>
          </a:p>
          <a:p>
            <a:endParaRPr lang="de-DE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BB999-8013-EA48-A8E5-3067EDFD2B7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429111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AEB46-72AB-AF71-5C4C-3345F0A6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F8AB61-FE21-40AD-1965-45B8BABCB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9B4EC2-AD94-C2DE-12DD-F1D68AE3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De: «El aprendizaje entre </a:t>
            </a:r>
            <a:r>
              <a:rPr lang="de-DE" baseline="0" dirty="0"/>
              <a:t>la actividad libre y la actividad dirigida», p. 109</a:t>
            </a:r>
          </a:p>
          <a:p>
            <a:endParaRPr lang="de-DE" dirty="0"/>
          </a:p>
          <a:p>
            <a:r>
              <a:rPr lang="de-DE" dirty="0"/>
              <a:t>Concepto, espacio, trabajo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9B733C-B871-E8BD-DBA1-1AE72290B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49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4740919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0840066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6556124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6333085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Ciencias y Ciencias Sociales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4421461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9855614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6120479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59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4617157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9780505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8398413"/>
      </p:ext>
    </p:extLst>
  </p:cSld>
  <p:clrMapOvr>
    <a:masterClrMapping/>
  </p:clrMapOvr>
</p:notes>
</file>

<file path=ppt/notesSlides/notesSlide35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A834D-3275-0C76-9D41-1517D6CF8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9771B6-B216-EE9B-FA47-AE85565EF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B34445-28A9-0E10-30CA-5A423932A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De: «El aprendizaje entre </a:t>
            </a:r>
            <a:r>
              <a:rPr lang="de-DE" baseline="0" dirty="0"/>
              <a:t>la actividad libre y la actividad dirigida», p. 109</a:t>
            </a:r>
          </a:p>
          <a:p>
            <a:endParaRPr lang="de-DE" dirty="0"/>
          </a:p>
          <a:p>
            <a:r>
              <a:rPr lang="de-DE" dirty="0"/>
              <a:t>Concepto, espacio, trabajo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0BD676-7754-A6C0-2246-545126D35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9553574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1585659"/>
      </p:ext>
    </p:extLst>
  </p:cSld>
  <p:clrMapOvr>
    <a:masterClrMapping/>
  </p:clrMapOvr>
</p:notes>
</file>

<file path=ppt/notesSlides/notesSlide3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7E8C-4C7F-BB26-F69D-39F067C47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37C9DF-38E7-3545-EAEE-BA72AA372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DF7F35-5BDF-62E5-8E27-8BE5DC2C8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0AF2E4-4563-5D07-7196-858E0FF9B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6498414"/>
      </p:ext>
    </p:extLst>
  </p:cSld>
  <p:clrMapOvr>
    <a:masterClrMapping/>
  </p:clrMapOvr>
</p:notes>
</file>

<file path=ppt/notesSlides/notesSlide3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58AC4-8233-E20E-C465-15A2D57A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225789-EF16-E273-F5D5-C029755C8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428CE5-6D45-071A-776B-FD4EF006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481D19-A68D-D7BC-3910-B991FA834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4180959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De: «El aprendizaje entre </a:t>
            </a:r>
            <a:r>
              <a:rPr lang="de-DE" baseline="0" dirty="0"/>
              <a:t>la actividad libre y la actividad dirigida», p. 10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1584456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just" defTabSz="558800" rtl="0" eaLnBrk="1" fontAlgn="auto" latinLnBrk="0" hangingPunct="1">
              <a:lnSpc>
                <a:spcPct val="100000"/>
              </a:lnSpc>
              <a:spcBef>
                <a:spcPts val="2738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Mientras que el concepto de materiales se desarrolló específicamente para su uso en escuelas primarias, el concepto de espacio se diseñó expresamente para la utilización del GOFEX en la universidad.</a:t>
            </a:r>
          </a:p>
          <a:p>
            <a:pPr marL="0" marR="0" lvl="0" indent="0" algn="just" defTabSz="558800" rtl="0" eaLnBrk="1" fontAlgn="auto" latinLnBrk="0" hangingPunct="1">
              <a:lnSpc>
                <a:spcPct val="100000"/>
              </a:lnSpc>
              <a:spcBef>
                <a:spcPts val="2738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just" defTabSz="558800" rtl="0" eaLnBrk="1" fontAlgn="auto" latinLnBrk="0" hangingPunct="1">
              <a:lnSpc>
                <a:spcPct val="100000"/>
              </a:lnSpc>
              <a:spcBef>
                <a:spcPts val="2738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Áreas de trabajo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claramente definidas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0" marR="0" lvl="0" indent="0" algn="just" defTabSz="558800" rtl="0" eaLnBrk="1" fontAlgn="auto" latinLnBrk="0" hangingPunct="1">
              <a:lnSpc>
                <a:spcPct val="100000"/>
              </a:lnSpc>
              <a:spcBef>
                <a:spcPts val="2738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Colección de materiales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Área de experimentación con grupos de mesas de disposición flexible, regulables en altura, con ruedas y ligeras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Presentaciones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Área de conferencias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Multimedia (búsqueda y procesamiento de información)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Biblioteca (búsqueda de información)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Biombos móviles</a:t>
            </a:r>
          </a:p>
          <a:p>
            <a:pPr marL="457200" marR="0" lvl="1" indent="0" algn="just" defTabSz="5588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Sala contigua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4228110"/>
      </p:ext>
    </p:extLst>
  </p:cSld>
  <p:clrMapOvr>
    <a:masterClrMapping/>
  </p:clrMapOvr>
</p:notes>
</file>

<file path=ppt/notesSlides/notesSlide40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3D74-CF33-8B44-AC47-78425358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43707E-C5EE-7C1B-037F-C665C9352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74626A-2E06-DAB3-2E73-02D499AA8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De: «El aprendizaje entre </a:t>
            </a:r>
            <a:r>
              <a:rPr lang="de-DE" baseline="0" dirty="0"/>
              <a:t>la actividad libre y la actividad dirigida», págs. 11-12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63E071-FD19-E8D1-E5CE-7DF3429B6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69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8071542"/>
      </p:ext>
    </p:extLst>
  </p:cSld>
  <p:clrMapOvr>
    <a:masterClrMapping/>
  </p:clrMapOvr>
</p:notes>
</file>

<file path=ppt/notesSlides/notesSlide4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EC608-527B-1D3F-DED7-FBB645D2A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74FF72-B774-7524-E89A-388FF9D2F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ABCEEB1-31FD-4879-CEA2-B5A0E0057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De: Cultura del aprendizaje: Reflexiones sobre una base cultural para la investigación cualitativa en el ámbito de la enseñanza </a:t>
            </a:r>
            <a:r>
              <a:rPr lang="de-DE" baseline="0" dirty="0"/>
              <a:t>(Kolbe/Reh/Fritzsche/Idel/Rabenstein)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D5C55F-430A-2669-1290-B21C0DF17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70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9413820"/>
      </p:ext>
    </p:extLst>
  </p:cSld>
  <p:clrMapOvr>
    <a:masterClrMapping/>
  </p:clrMapOvr>
</p:notes>
</file>

<file path=ppt/notesSlides/notesSlide4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9D352-F261-A54F-2D58-5D141F773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338CB5-AC37-2894-CBCA-94657C416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7DCBE4-BC6E-F7FA-6453-1562ECC70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GDSU Lernwerkstätten Buch, págs. 113-120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B2229A-ADB5-1C00-98EE-58E83E97D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71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3522997"/>
      </p:ext>
    </p:extLst>
  </p:cSld>
  <p:clrMapOvr>
    <a:masterClrMapping/>
  </p:clrMapOvr>
</p:notes>
</file>

<file path=ppt/notesSlides/notesSlide5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DCD7-5F33-7303-BD7B-51B21AD3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6D8FE5-C979-9E6D-4304-04377ABB3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D21156-442B-0CFC-DA10-C8D7C5822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Materiales cotidianos: conocidos por todos, inofensivos, de libre acceso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FBCAF-1F3F-3E3C-F32B-FA912C820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3014600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Este sistema de colores también clasifica las bombillas según su potencia y permite a los niños volver a colocarlas en su sitio en un sistema de cajones después de usarlas.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6446794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Fuente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7587480"/>
      </p:ext>
    </p:extLst>
  </p:cSld>
  <p:clrMapOvr>
    <a:masterClrMapping/>
  </p:clrMapOvr>
</p:notes>
</file>

<file path=ppt/notesSlides/notesSlide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2700-0994-8F79-6F33-7CA3DCF39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7C2113-0D06-5CC0-D973-5F3200F82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088460-4BDA-B27B-9A1D-052E55688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6D4F0-FE90-3527-4CB2-66C37DA80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9093620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Peschel 2012 /Buenos ejercicios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104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13" y="433388"/>
            <a:ext cx="990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3818" y="2511726"/>
            <a:ext cx="7008779" cy="1437521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63818" y="3951886"/>
            <a:ext cx="7008779" cy="16373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7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/>
          <a:stretch>
            <a:fillRect/>
          </a:stretch>
        </p:blipFill>
        <p:spPr bwMode="auto">
          <a:xfrm>
            <a:off x="0" y="19050"/>
            <a:ext cx="302418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33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5-Aufzählu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85392" y="1345199"/>
            <a:ext cx="5049839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3CF4DE-E7B9-4A39-85BA-CD29C9A6864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14B9DB74-0EF1-624B-9129-7DD4B4A73EBE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29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Platzierung zweit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15"/>
          <p:cNvCxnSpPr/>
          <p:nvPr userDrawn="1"/>
        </p:nvCxnSpPr>
        <p:spPr>
          <a:xfrm rot="5400000">
            <a:off x="10156825" y="593725"/>
            <a:ext cx="522288" cy="1588"/>
          </a:xfrm>
          <a:prstGeom prst="line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7714291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D1FB83-203C-41EE-8C47-FF8D51B47D5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F178F93-CD8F-3B45-A109-B85B6DE1D4D6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26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1 - Gelb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2740"/>
            <a:ext cx="1219200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0" y="2745414"/>
            <a:ext cx="12203113" cy="695618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rgbClr val="01283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8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9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AB8D8ADE-A806-CA4B-BF0F-73BA46C547B9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59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2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98614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20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1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B230B7F-FF5F-674D-885C-03507498B39D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96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3 - Blau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rgbClr val="012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98614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Die Rolle von Hochschullernwerkstätten in der Lehrpersonenbildung - Prof. Dr. Markus Peschel</a:t>
            </a:r>
          </a:p>
        </p:txBody>
      </p:sp>
      <p:sp>
        <p:nvSpPr>
          <p:cNvPr id="20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1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E44FD5D-7425-0549-9ABD-1404234E503A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70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4 - Eule angeschnitten positiv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87501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Die Rolle von Hochschullernwerkstätten in der Lehrpersonenbildung - Prof. Dr. Markus Peschel</a:t>
            </a:r>
          </a:p>
        </p:txBody>
      </p:sp>
      <p:sp>
        <p:nvSpPr>
          <p:cNvPr id="11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2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CEF464F-8215-6A46-AB05-46CF56A205BE}" type="datetime1">
              <a:rPr lang="de-DE" smtClean="0"/>
              <a:t>19.03.26</a:t>
            </a:fld>
            <a:endParaRPr lang="de-DE" dirty="0"/>
          </a:p>
        </p:txBody>
      </p:sp>
      <p:pic>
        <p:nvPicPr>
          <p:cNvPr id="3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" b="54561"/>
          <a:stretch>
            <a:fillRect/>
          </a:stretch>
        </p:blipFill>
        <p:spPr bwMode="auto">
          <a:xfrm>
            <a:off x="3718823" y="3871866"/>
            <a:ext cx="4758853" cy="238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5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629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774825"/>
            <a:ext cx="398621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0" y="3957214"/>
            <a:ext cx="12192000" cy="576064"/>
          </a:xfrm>
          <a:prstGeom prst="rect">
            <a:avLst/>
          </a:prstGeom>
          <a:noFill/>
        </p:spPr>
        <p:txBody>
          <a:bodyPr/>
          <a:lstStyle>
            <a:lvl1pPr algn="ctr">
              <a:defRPr sz="3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e Folie / Logo Eule / Streifen oben">
  <p:cSld name="1_Leere Folie / Logo Eule / Streifen obe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4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cxnSp>
        <p:nvCxnSpPr>
          <p:cNvPr id="79" name="Google Shape;79;p44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" name="Google Shape;80;p44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44"/>
          <p:cNvSpPr/>
          <p:nvPr/>
        </p:nvSpPr>
        <p:spPr>
          <a:xfrm flipH="1">
            <a:off x="1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82" name="Google Shape;82;p44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83" name="Google Shape;83;p44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pic>
        <p:nvPicPr>
          <p:cNvPr id="84" name="Google Shape;8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4"/>
          <p:cNvSpPr txBox="1">
            <a:spLocks noGrp="1"/>
          </p:cNvSpPr>
          <p:nvPr>
            <p:ph type="body" idx="1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sz="3000" b="0" i="0" u="none" strike="noStrike" cap="none">
                <a:solidFill>
                  <a:schemeClr val="dk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defRPr>
            </a:lvl1pPr>
            <a:lvl2pPr marL="914400" marR="0" lvl="1" indent="-2857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ftr" idx="11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Vorlesung - Einführung in die Didaktik des Sachunterrichts, Prof. Dr. Markus Peschel, Universität des Saarlandes</a:t>
            </a:r>
          </a:p>
        </p:txBody>
      </p:sp>
      <p:sp>
        <p:nvSpPr>
          <p:cNvPr id="87" name="Google Shape;87;p44"/>
          <p:cNvSpPr txBox="1">
            <a:spLocks noGrp="1"/>
          </p:cNvSpPr>
          <p:nvPr>
            <p:ph type="sldNum" idx="12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A941FB9-CD77-CC42-9195-9B7C702AB53C}" type="datetime1">
              <a:rPr lang="de-DE" smtClean="0"/>
              <a:t>19.03.26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00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ließtext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03F9C6-84D0-4162-91EE-42F978B0FA1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51D8C4E4-1E13-BF4A-8C6E-71C69D389D27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22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ließtext fett 24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9400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ts val="24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C501EE-CD04-41E7-B440-C3B3477471E4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8F4A54D-DE8B-894E-87D2-B5F575CC8851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72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30363" y="1345199"/>
            <a:ext cx="9154784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D33876-A343-4AB0-AF59-3085283FF47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1247BE6-0D2D-0E4A-82BF-E7630C79BFAD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2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/ Logo Eule / Streifen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1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DCBD55-91F0-45C8-9EAD-31C5FB32C79B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2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61D7579-A963-3647-BE9F-D9489B1EED2B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48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6350" y="44450"/>
            <a:ext cx="6089650" cy="6210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3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5EB353-52B3-4C59-974B-DBFB9536EF7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722BC430-10AB-EE47-A1AE-822E8A95F15B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90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F903EA1-EC3C-48FB-AFDC-0715A5E8F6B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5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6347979-A6B1-BD4A-8889-2D9176B76AF3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1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490205" y="1350048"/>
            <a:ext cx="4891732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9EA074-14BF-4C08-ABA0-19844DC6C37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5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276A4EF-7CBD-5A4A-8ECF-265EABFDD500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35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4-Aufzählu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768765" y="1345199"/>
            <a:ext cx="5049839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Die Rolle von Hochschullernwerkstätten in der Lehrpersonenbildung - Prof. Dr. Markus Peschel</a:t>
            </a:r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6E317D-C892-416C-87E1-03B7D17D298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1A21C00A-AE42-1C48-ADD6-A323680D60DD}" type="datetime1">
              <a:rPr lang="de-DE" smtClean="0"/>
              <a:t>19.03.26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80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E57B742-06B7-BA43-B191-DBAD9BC42AF7}" type="datetime1">
              <a:rPr lang="de-DE" smtClean="0"/>
              <a:t>19/03/26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C26CF26-809F-407B-9122-BBEFC90D682E}" type="slidenum">
              <a:rPr lang="de-DE" altLang="de-DE"/>
              <a:t>«N.º»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67" r:id="rId12"/>
    <p:sldLayoutId id="2147483874" r:id="rId13"/>
    <p:sldLayoutId id="2147483877" r:id="rId14"/>
    <p:sldLayoutId id="2147483876" r:id="rId15"/>
    <p:sldLayoutId id="2147483878" r:id="rId16"/>
    <p:sldLayoutId id="2147483875" r:id="rId17"/>
    <p:sldLayoutId id="2147483880" r:id="rId18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9E_66A6673B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2E5B2-24FE-F0C0-27CA-3901C741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4072" y="1196752"/>
            <a:ext cx="8312303" cy="1437521"/>
          </a:xfrm>
        </p:spPr>
        <p:txBody>
          <a:bodyPr/>
          <a:lstStyle/>
          <a:p>
            <a:r>
              <a:rPr lang="de-DE" b="1" dirty="0"/>
              <a:t>El papel de los talleres de aprendizaje en la formación del profesorado – </a:t>
            </a:r>
            <a:br>
              <a:rPr lang="de-DE" b="1" dirty="0"/>
            </a:br>
            <a:br>
              <a:rPr lang="de-DE" b="1" dirty="0"/>
            </a:br>
            <a:r>
              <a:rPr lang="de-DE" sz="2800" i="1" dirty="0"/>
              <a:t>Espacios de reflexión, investigación y desarrollo para una profesionalización transformadora</a:t>
            </a:r>
            <a:br>
              <a:rPr lang="de-DE" dirty="0"/>
            </a:br>
            <a:endParaRPr lang="de-DE" b="1" dirty="0"/>
          </a:p>
        </p:txBody>
      </p:sp>
      <p:pic>
        <p:nvPicPr>
          <p:cNvPr id="4" name="Grafik 3" descr="Ein Bild, das Screenshot, Text, Schrift, Kreis enthält.&#10;&#10;KI-generierte Inhalte können fehlerhaft sein.">
            <a:extLst>
              <a:ext uri="{FF2B5EF4-FFF2-40B4-BE49-F238E27FC236}">
                <a16:creationId xmlns:a16="http://schemas.microsoft.com/office/drawing/2014/main" id="{F703EDDB-CAD3-BABC-4861-20BBA17E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180" y="3738563"/>
            <a:ext cx="2162602" cy="2435841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2825984B-7D47-6C5E-EA45-D560454C6D39}"/>
              </a:ext>
            </a:extLst>
          </p:cNvPr>
          <p:cNvSpPr txBox="1">
            <a:spLocks/>
          </p:cNvSpPr>
          <p:nvPr/>
        </p:nvSpPr>
        <p:spPr bwMode="auto">
          <a:xfrm>
            <a:off x="3647728" y="3933056"/>
            <a:ext cx="4102496" cy="6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dirty="0"/>
              <a:t>Prof. Dr. Markus Peschel</a:t>
            </a:r>
          </a:p>
          <a:p>
            <a:r>
              <a:rPr lang="de-DE" altLang="de-DE" dirty="0"/>
              <a:t>Dr. Pascal Kihm</a:t>
            </a:r>
          </a:p>
          <a:p>
            <a:r>
              <a:rPr lang="de-DE" dirty="0"/>
              <a:t>Marie Fischer</a:t>
            </a:r>
          </a:p>
          <a:p>
            <a:r>
              <a:rPr lang="de-DE" dirty="0"/>
              <a:t>Universidad del Sarre</a:t>
            </a:r>
          </a:p>
          <a:p>
            <a:endParaRPr lang="de-DE" alt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C23ABD-8B59-5FD7-B89A-4CE5C3189E79}"/>
              </a:ext>
            </a:extLst>
          </p:cNvPr>
          <p:cNvSpPr txBox="1"/>
          <p:nvPr/>
        </p:nvSpPr>
        <p:spPr>
          <a:xfrm>
            <a:off x="3647728" y="5861679"/>
            <a:ext cx="397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www.markus-peschel.de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www.primarstufe.saarland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0571B9E-D25B-C868-3F2C-AB1D1BDE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3396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01D9A5-020B-442A-89F7-9703032DD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9946540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pic>
        <p:nvPicPr>
          <p:cNvPr id="13" name="Grafik 1">
            <a:extLst>
              <a:ext uri="{FF2B5EF4-FFF2-40B4-BE49-F238E27FC236}">
                <a16:creationId xmlns:a16="http://schemas.microsoft.com/office/drawing/2014/main" id="{B6FEDC22-BE6F-4F06-BD90-9FD014087E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331452" y="1295717"/>
            <a:ext cx="7420664" cy="4289885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C2AC594E-74AD-41FE-8650-C8C6470DF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117" y="1670692"/>
            <a:ext cx="6719887" cy="1270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045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450" y="0"/>
                </a:lnTo>
                <a:close/>
                <a:moveTo>
                  <a:pt x="10450" y="0"/>
                </a:moveTo>
              </a:path>
            </a:pathLst>
          </a:custGeom>
          <a:solidFill>
            <a:srgbClr val="FFFFFF"/>
          </a:solidFill>
          <a:ln w="25560">
            <a:solidFill>
              <a:srgbClr val="4BACC6">
                <a:lumMod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370030CB-2493-4BC0-923E-586AD225A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80" y="2057210"/>
            <a:ext cx="1800200" cy="8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6F3C482-3EF8-4E16-85F6-CFFB88F5F75F}"/>
              </a:ext>
            </a:extLst>
          </p:cNvPr>
          <p:cNvSpPr txBox="1">
            <a:spLocks/>
          </p:cNvSpPr>
          <p:nvPr/>
        </p:nvSpPr>
        <p:spPr>
          <a:xfrm>
            <a:off x="4803338" y="2940692"/>
            <a:ext cx="1292662" cy="2156908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  <p:txBody>
          <a:bodyPr vert="vert270" wrap="square" anchor="ctr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Concepto de materiales y organización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C3B27-84F8-FFB4-3D84-53F35F58A4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0ED0826-4958-C746-A035-00FE8821E903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501492-E2A6-F274-EC8E-148D4DFB1D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ciencias, Prof. Dr. Markus Peschel, Universidad del Sarre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3EB36AA-6D1B-8521-8FE1-68095D5D3C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10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C50726D9-08AF-EEF1-3089-A19A4DC8C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1509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9451A-ADCE-AA88-3D79-93B79CB34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B78E0A6-03E7-EE4A-AF53-4D8A613CC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Concepto de materiales y organización</a:t>
            </a:r>
          </a:p>
        </p:txBody>
      </p:sp>
      <p:pic>
        <p:nvPicPr>
          <p:cNvPr id="8" name="Bild 1" descr="Folie2.jpg">
            <a:extLst>
              <a:ext uri="{FF2B5EF4-FFF2-40B4-BE49-F238E27FC236}">
                <a16:creationId xmlns:a16="http://schemas.microsoft.com/office/drawing/2014/main" id="{C86620C2-CA35-5C1E-7006-0365314C8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340768"/>
            <a:ext cx="4176464" cy="4104456"/>
          </a:xfrm>
          <a:prstGeom prst="rect">
            <a:avLst/>
          </a:prstGeom>
        </p:spPr>
      </p:pic>
      <p:sp>
        <p:nvSpPr>
          <p:cNvPr id="9" name="Abgerundetes Rechteck 4">
            <a:extLst>
              <a:ext uri="{FF2B5EF4-FFF2-40B4-BE49-F238E27FC236}">
                <a16:creationId xmlns:a16="http://schemas.microsoft.com/office/drawing/2014/main" id="{DE541E60-E630-6C29-569B-A39D207FE86F}"/>
              </a:ext>
            </a:extLst>
          </p:cNvPr>
          <p:cNvSpPr/>
          <p:nvPr/>
        </p:nvSpPr>
        <p:spPr>
          <a:xfrm>
            <a:off x="6096000" y="910917"/>
            <a:ext cx="5876547" cy="498913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organización del material como </a:t>
            </a:r>
            <a:r>
              <a:rPr kumimoji="0" lang="de-DE" sz="22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elemento de apertura</a:t>
            </a:r>
            <a:br>
              <a:rPr kumimoji="0" lang="de-DE" sz="2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de-DE" sz="2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permite trabajar en casi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cualquier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taller actual</a:t>
            </a:r>
          </a:p>
          <a:p>
            <a:pPr marR="0" lvl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0"/>
              <a:buChar char="à"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Acceso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más rápido, sencillo,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intuitivo y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autónomo al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material necesario</a:t>
            </a: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0"/>
              <a:buChar char="à"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 charset="0"/>
              </a:rPr>
              <a:t>La colección de materiales debe estar siempre disponible al completo en la sala donde se realizan los experimentos</a:t>
            </a:r>
            <a:endParaRPr kumimoji="0" lang="de-DE" sz="2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A5D54C-3377-E85A-F529-E6A4232B74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99A88CC-E21B-0A49-94E0-68F79A372F29}" type="datetime1">
              <a:rPr lang="de-DE" smtClean="0"/>
              <a:t>19/03/26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40B2CD8-767C-A829-F35A-EB99F44608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96863E6-3A78-E864-FC51-16244D02EC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11</a:t>
            </a:fld>
            <a:endParaRPr lang="de-DE" alt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5CCAFD-BC3F-5FED-6F6C-4FB6DB8F8C89}"/>
              </a:ext>
            </a:extLst>
          </p:cNvPr>
          <p:cNvSpPr txBox="1">
            <a:spLocks/>
          </p:cNvSpPr>
          <p:nvPr/>
        </p:nvSpPr>
        <p:spPr>
          <a:xfrm>
            <a:off x="691793" y="1324334"/>
            <a:ext cx="60624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de-DE" sz="2600" b="1" cap="small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Casa Gofex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Materiales cotidianos </a:t>
            </a:r>
            <a:b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 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reduce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 miedo al contacto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   </a:t>
            </a:r>
            <a:b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favorece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transferencia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sistema de estanterías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abiertas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Casa Gofex)</a:t>
            </a:r>
            <a:b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 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permite un acceso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rápido 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b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autónomo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Equipos especiales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como complementos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5" name="Grafik 4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5957D42-0A87-36E9-C5AC-F115B1313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73AB82-BC67-4504-A5CA-E1907BFD3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Concepto de materiales y organización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FCDBACC4-B768-4736-AE9F-7ED555A71BA7}"/>
              </a:ext>
            </a:extLst>
          </p:cNvPr>
          <p:cNvSpPr txBox="1">
            <a:spLocks/>
          </p:cNvSpPr>
          <p:nvPr/>
        </p:nvSpPr>
        <p:spPr>
          <a:xfrm>
            <a:off x="691793" y="1324334"/>
            <a:ext cx="6062464" cy="4209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Casa Gofex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1" i="0" u="none" strike="noStrike" kern="1200" cap="none" spc="0" normalizeH="0" baseline="0" noProof="0" err="1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Intuitivo</a:t>
            </a: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rápido, de uso autónomo: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Sistema de estanterías =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Casa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Estante =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planta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Cajas =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habitaciones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Ayudas para clasificar: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Pictogramas</a:t>
            </a:r>
            <a:r>
              <a:rPr kumimoji="0" lang="de-DE" sz="22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fotos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marcado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por colores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kumimoji="0" lang="de-DE" sz="2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números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11" name="Bild 5">
            <a:extLst>
              <a:ext uri="{FF2B5EF4-FFF2-40B4-BE49-F238E27FC236}">
                <a16:creationId xmlns:a16="http://schemas.microsoft.com/office/drawing/2014/main" id="{64A88EC0-7E4D-4CE5-9120-0C3FB77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412775"/>
            <a:ext cx="3707904" cy="2780928"/>
          </a:xfrm>
          <a:prstGeom prst="rect">
            <a:avLst/>
          </a:prstGeom>
        </p:spPr>
      </p:pic>
      <p:pic>
        <p:nvPicPr>
          <p:cNvPr id="12" name="Bild 6">
            <a:extLst>
              <a:ext uri="{FF2B5EF4-FFF2-40B4-BE49-F238E27FC236}">
                <a16:creationId xmlns:a16="http://schemas.microsoft.com/office/drawing/2014/main" id="{B6A8523C-F69A-45A0-9337-661530825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3861047"/>
            <a:ext cx="2400000" cy="1800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A57E26-E74E-E89E-B425-68F79B7A11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44F6F2D-DCC1-1045-948A-DEF07CCF14DE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8E64DE8-3C1A-F82C-58A8-DD74244A17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FDFFCC0-FEFB-471E-E212-9148E0ACEF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12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EE431BBD-8E42-0896-500C-5E0182673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18877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01D9A5-020B-442A-89F7-9703032DD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9802524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1E729053-610E-4E50-AA9A-F80484DF92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407955" y="1205842"/>
            <a:ext cx="7420664" cy="42898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4D95EB8-C2D4-4757-8B91-114DE7291D2C}"/>
              </a:ext>
            </a:extLst>
          </p:cNvPr>
          <p:cNvSpPr txBox="1">
            <a:spLocks noChangeAspect="1"/>
          </p:cNvSpPr>
          <p:nvPr/>
        </p:nvSpPr>
        <p:spPr>
          <a:xfrm>
            <a:off x="3560083" y="2850817"/>
            <a:ext cx="1260000" cy="2160000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  <p:txBody>
          <a:bodyPr vert="vert27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Concepto didáctico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B69223F4-9007-4544-BB90-B4787EDAA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620" y="1580817"/>
            <a:ext cx="6719887" cy="1270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045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450" y="0"/>
                </a:lnTo>
                <a:close/>
                <a:moveTo>
                  <a:pt x="10450" y="0"/>
                </a:moveTo>
              </a:path>
            </a:pathLst>
          </a:custGeom>
          <a:solidFill>
            <a:srgbClr val="FFFFFF"/>
          </a:solidFill>
          <a:ln w="25560">
            <a:solidFill>
              <a:srgbClr val="4BACC6">
                <a:lumMod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31E5493-1C36-4ACA-8F63-6049B8BDCBFE}"/>
              </a:ext>
            </a:extLst>
          </p:cNvPr>
          <p:cNvSpPr txBox="1"/>
          <p:nvPr/>
        </p:nvSpPr>
        <p:spPr>
          <a:xfrm>
            <a:off x="4928235" y="3335487"/>
            <a:ext cx="3888432" cy="923330"/>
          </a:xfrm>
          <a:prstGeom prst="rect">
            <a:avLst/>
          </a:prstGeom>
          <a:solidFill>
            <a:srgbClr val="93CDDD"/>
          </a:solidFill>
        </p:spPr>
        <p:txBody>
          <a:bodyPr wrap="square" rtlCol="0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de-DE" b="1">
                <a:latin typeface="Calibri"/>
                <a:sym typeface="Wingdings" pitchFamily="2" charset="2"/>
              </a:rPr>
              <a:t>Comprensión de la experimentación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de-DE" b="1">
                <a:solidFill>
                  <a:prstClr val="black"/>
                </a:solidFill>
                <a:latin typeface="Calibri"/>
                <a:sym typeface="Wingdings" pitchFamily="2" charset="2"/>
              </a:rPr>
              <a:t>Comprensión de las tareas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de-DE" b="1">
                <a:solidFill>
                  <a:prstClr val="black"/>
                </a:solidFill>
                <a:latin typeface="Calibri"/>
                <a:sym typeface="Wingdings" pitchFamily="2" charset="2"/>
              </a:rPr>
              <a:t>Comprensión de la apertura</a:t>
            </a:r>
            <a:endParaRPr lang="de-DE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0CED6E29-0976-4697-BB9A-BFF50CCA7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63" y="1986260"/>
            <a:ext cx="1800200" cy="8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7E62BA-BA0A-7279-FBEF-E354998514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9C21D9-128C-1E42-BD7E-41D72D969839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182FE23-6A3C-17B5-BF90-8E23EEB0A8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7327429-1DC2-3CB6-8A03-90DD56F6F3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13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D01A0C5B-C900-1720-63EF-14DAE9B0B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0323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9E18C07-9431-498B-8F1C-F2C25799C4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Enfoque didáctico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5DADB8C4-5410-4A87-9595-F59238115919}"/>
              </a:ext>
            </a:extLst>
          </p:cNvPr>
          <p:cNvSpPr txBox="1">
            <a:spLocks/>
          </p:cNvSpPr>
          <p:nvPr/>
        </p:nvSpPr>
        <p:spPr>
          <a:xfrm>
            <a:off x="397933" y="1227486"/>
            <a:ext cx="11190787" cy="4608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experimentación</a:t>
            </a:r>
            <a:r>
              <a:rPr kumimoji="0" lang="de-DE" altLang="de-DE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(abierta) </a:t>
            </a:r>
            <a:r>
              <a:rPr kumimoji="0" lang="de-DE" altLang="de-DE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como eje central de la promoción de las ciencias naturales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Fundamentos: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Procesos de autoconstrucción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enfoque experimental propio</a:t>
            </a:r>
            <a:endParaRPr kumimoji="0" lang="de-DE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Permitir </a:t>
            </a: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las propias vías de solución 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(¡y los errores!)</a:t>
            </a:r>
            <a:endParaRPr kumimoji="0" lang="de-DE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apertura organizativa y, por etapas, metodológica y de contenidos 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(Módulos 1 a 5)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Buenas tareas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Proceso de experimentación: </a:t>
            </a:r>
            <a:r>
              <a:rPr kumimoji="0" lang="de-DE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comunicar, observar, variar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68CD40-F775-6221-277A-DBCFE3951B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70C193-7331-8246-940D-831C33B3DFD0}" type="datetime1">
              <a:rPr lang="de-DE" smtClean="0"/>
              <a:t>19/03/26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03D7673-0802-D6B5-A626-4F68B1F05E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4BCB249-D89D-A0C1-2538-15AA2FA502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14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EB9A34E6-2395-F935-2650-2B4DF904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02680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E142D-7F50-AF5C-5DBE-499CF92F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8E042D-E9BA-5DE1-0217-DD609F28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9802524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C43B21F9-7640-2A8D-3B71-D77E0BB7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407955" y="1205842"/>
            <a:ext cx="7420664" cy="42898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B68E9D4-966A-3E31-CE2C-54DDFFCC2920}"/>
              </a:ext>
            </a:extLst>
          </p:cNvPr>
          <p:cNvSpPr txBox="1">
            <a:spLocks noChangeAspect="1"/>
          </p:cNvSpPr>
          <p:nvPr/>
        </p:nvSpPr>
        <p:spPr>
          <a:xfrm>
            <a:off x="3560083" y="2850817"/>
            <a:ext cx="1260000" cy="2160000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  <p:txBody>
          <a:bodyPr vert="vert27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Concepto didáctico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3620A41F-5EB6-FBC3-DCAD-FE84D217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620" y="1580817"/>
            <a:ext cx="6719887" cy="1270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045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450" y="0"/>
                </a:lnTo>
                <a:close/>
                <a:moveTo>
                  <a:pt x="10450" y="0"/>
                </a:moveTo>
              </a:path>
            </a:pathLst>
          </a:custGeom>
          <a:solidFill>
            <a:srgbClr val="FFFFFF"/>
          </a:solidFill>
          <a:ln w="25560">
            <a:solidFill>
              <a:srgbClr val="4BACC6">
                <a:lumMod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2947AD6-C955-A6A0-A377-1CBF6D7603C7}"/>
              </a:ext>
            </a:extLst>
          </p:cNvPr>
          <p:cNvSpPr txBox="1"/>
          <p:nvPr/>
        </p:nvSpPr>
        <p:spPr>
          <a:xfrm>
            <a:off x="4928235" y="3335487"/>
            <a:ext cx="3888432" cy="923330"/>
          </a:xfrm>
          <a:prstGeom prst="rect">
            <a:avLst/>
          </a:prstGeom>
          <a:solidFill>
            <a:srgbClr val="93CDDD"/>
          </a:solidFill>
        </p:spPr>
        <p:txBody>
          <a:bodyPr wrap="square" rtlCol="0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de-DE" b="1">
                <a:latin typeface="Calibri"/>
                <a:sym typeface="Wingdings" pitchFamily="2" charset="2"/>
              </a:rPr>
              <a:t>Comprensión de la experimentación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de-DE" b="1">
                <a:solidFill>
                  <a:schemeClr val="accent5"/>
                </a:solidFill>
                <a:latin typeface="Calibri"/>
                <a:sym typeface="Wingdings" pitchFamily="2" charset="2"/>
              </a:rPr>
              <a:t>Comprensión de las tareas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de-DE" b="1">
                <a:solidFill>
                  <a:schemeClr val="accent5"/>
                </a:solidFill>
                <a:latin typeface="Calibri"/>
                <a:sym typeface="Wingdings" pitchFamily="2" charset="2"/>
              </a:rPr>
              <a:t>Comprensión de la apertura</a:t>
            </a:r>
            <a:endParaRPr lang="de-DE" b="1">
              <a:solidFill>
                <a:schemeClr val="accent5"/>
              </a:solidFill>
              <a:latin typeface="Calibri"/>
            </a:endParaRP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02ED5D33-AD07-A2C6-B884-5FE8FED16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63" y="1986260"/>
            <a:ext cx="1800200" cy="8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746371-6740-0CFC-95D9-7C64AF2466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9C21D9-128C-1E42-BD7E-41D72D969839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CC68298-3A40-D91D-8678-953C918642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9F04FB1-306C-BB55-8BB5-B9CECD1AD8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15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4D9009F-A382-608B-F1D7-541341582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82815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B2A550-DA03-4C3F-BA1B-7431D7398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Comprensión experimental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EC72128-DC0D-495C-8A21-CFD21D92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3691"/>
          <a:stretch/>
        </p:blipFill>
        <p:spPr bwMode="auto">
          <a:xfrm>
            <a:off x="2279603" y="875740"/>
            <a:ext cx="7632793" cy="530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1A223E-B8A0-2BEA-2A0D-0D3D821570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02F5539-6D7A-EC42-A2CF-6A5D74D7085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3E7BDEA-1077-E61F-426D-DA0FCD68EB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137C970-4653-7A25-75EB-9920D3739C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16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0CB4AF3-B985-818D-C4F7-5C134E39B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75030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DECAC47-096A-0435-E3DC-ADCDFBC9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7451D6-9DEC-6C4B-B0A9-EF4594B3F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Comprensión experimental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92363-3950-5633-20AE-A60A8D48BD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02F5539-6D7A-EC42-A2CF-6A5D74D7085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D063E1C-BF6B-3DD0-163E-BC78C84FB2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8242B1-3D0D-47D5-BF79-0B6857058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17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4F1435E0-71E2-017E-9530-B664AE4A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CDF33F-8E8A-4C4E-7577-55631DE79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700" y="971421"/>
            <a:ext cx="8928600" cy="50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7441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3C7E581-C7D8-4216-B85F-78511CB48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Comprensión de las tareas </a:t>
            </a:r>
            <a:r>
              <a:rPr lang="de-DE" sz="1400"/>
              <a:t>(Peschel, 2012)</a:t>
            </a:r>
            <a:endParaRPr lang="de-DE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64166F11-934F-48B6-A604-9866C66A5840}"/>
              </a:ext>
            </a:extLst>
          </p:cNvPr>
          <p:cNvSpPr txBox="1">
            <a:spLocks/>
          </p:cNvSpPr>
          <p:nvPr/>
        </p:nvSpPr>
        <p:spPr>
          <a:xfrm>
            <a:off x="433525" y="1124745"/>
            <a:ext cx="10801200" cy="4608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22275" marR="0" lvl="0" indent="-3889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31800" algn="l"/>
                <a:tab pos="1231900" algn="l"/>
                <a:tab pos="2032000" algn="l"/>
                <a:tab pos="2832100" algn="l"/>
                <a:tab pos="3632200" algn="l"/>
                <a:tab pos="4432300" algn="l"/>
                <a:tab pos="5232400" algn="l"/>
                <a:tab pos="6045200" algn="l"/>
                <a:tab pos="6845300" algn="l"/>
                <a:tab pos="7645400" algn="l"/>
                <a:tab pos="8445500" algn="l"/>
                <a:tab pos="9245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Diseño de la hoja de ejercicios: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priorización y estructuración claras</a:t>
            </a:r>
          </a:p>
          <a:p>
            <a:pPr marL="422275" marR="0" lvl="0" indent="-3889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31800" algn="l"/>
                <a:tab pos="1231900" algn="l"/>
                <a:tab pos="2032000" algn="l"/>
                <a:tab pos="2832100" algn="l"/>
                <a:tab pos="3632200" algn="l"/>
                <a:tab pos="4432300" algn="l"/>
                <a:tab pos="5232400" algn="l"/>
                <a:tab pos="6045200" algn="l"/>
                <a:tab pos="6845300" algn="l"/>
                <a:tab pos="7645400" algn="l"/>
                <a:tab pos="8445500" algn="l"/>
                <a:tab pos="9245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Texto: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adaptado a los alumnos en cuanto a cantidad y calidad (incluido el tamaño y el tipo de letra)</a:t>
            </a:r>
          </a:p>
          <a:p>
            <a:pPr marL="422275" marR="0" lvl="0" indent="-3889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31800" algn="l"/>
                <a:tab pos="1231900" algn="l"/>
                <a:tab pos="2032000" algn="l"/>
                <a:tab pos="2832100" algn="l"/>
                <a:tab pos="3632200" algn="l"/>
                <a:tab pos="4432300" algn="l"/>
                <a:tab pos="5232400" algn="l"/>
                <a:tab pos="6045200" algn="l"/>
                <a:tab pos="6845300" algn="l"/>
                <a:tab pos="7645400" algn="l"/>
                <a:tab pos="8445500" algn="l"/>
                <a:tab pos="9245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Trabajo de vocabulario: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vocabulario especializado</a:t>
            </a:r>
          </a:p>
          <a:p>
            <a:pPr marL="422275" marR="0" lvl="0" indent="-3889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31800" algn="l"/>
                <a:tab pos="1231900" algn="l"/>
                <a:tab pos="2032000" algn="l"/>
                <a:tab pos="2832100" algn="l"/>
                <a:tab pos="3632200" algn="l"/>
                <a:tab pos="4432300" algn="l"/>
                <a:tab pos="5232400" algn="l"/>
                <a:tab pos="6045200" algn="l"/>
                <a:tab pos="6845300" algn="l"/>
                <a:tab pos="7645400" algn="l"/>
                <a:tab pos="8445500" algn="l"/>
                <a:tab pos="9245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Imágenes/dibujos: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adecuados/complementarios al texto, facilitan la comprensión y pueden aligerar el volumen del texto</a:t>
            </a:r>
          </a:p>
          <a:p>
            <a:pPr marL="422275" marR="0" lvl="0" indent="-3889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31800" algn="l"/>
                <a:tab pos="1231900" algn="l"/>
                <a:tab pos="2032000" algn="l"/>
                <a:tab pos="2832100" algn="l"/>
                <a:tab pos="3632200" algn="l"/>
                <a:tab pos="4432300" algn="l"/>
                <a:tab pos="5232400" algn="l"/>
                <a:tab pos="6045200" algn="l"/>
                <a:tab pos="6845300" algn="l"/>
                <a:tab pos="7645400" algn="l"/>
                <a:tab pos="8445500" algn="l"/>
                <a:tab pos="9245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Ayudas asistidas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las que los niños pueden recurrir en caso de necesidad sin depender del profesor</a:t>
            </a:r>
          </a:p>
        </p:txBody>
      </p:sp>
      <p:sp>
        <p:nvSpPr>
          <p:cNvPr id="8" name="Abgerundetes Rechteck 3">
            <a:extLst>
              <a:ext uri="{FF2B5EF4-FFF2-40B4-BE49-F238E27FC236}">
                <a16:creationId xmlns:a16="http://schemas.microsoft.com/office/drawing/2014/main" id="{E59E39BA-2086-49D5-8617-C134FFFD5468}"/>
              </a:ext>
            </a:extLst>
          </p:cNvPr>
          <p:cNvSpPr/>
          <p:nvPr/>
        </p:nvSpPr>
        <p:spPr>
          <a:xfrm>
            <a:off x="937581" y="1196752"/>
            <a:ext cx="9577064" cy="878628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tarea es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comprensible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en sí misma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realizable 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en su caso,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cuenta con ayudas</a:t>
            </a:r>
            <a:r>
              <a:rPr kumimoji="0" lang="de-DE" sz="2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E328E4-1272-8593-435F-08E7C8CF23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7968E2E-42FC-BC4D-B770-98BB58846541}" type="datetime1">
              <a:rPr lang="de-DE" smtClean="0"/>
              <a:t>19/03/26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CB4B5ED-2802-8D17-C6EF-A77D63E368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DA6DDB6-4AE2-39E1-B628-33541996D72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18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B41E002-9FCB-C2CA-4FEC-A2745C7E3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23518"/>
      </p:ext>
    </p:extLst>
  </p:cSld>
  <p:clrMapOvr>
    <a:masterClrMapping/>
  </p:clrMapOvr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3C7E581-C7D8-4216-B85F-78511CB48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Comprensión de las tareas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(Peschel, 2012)</a:t>
            </a:r>
            <a:endParaRPr lang="de-DE" b="1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3307F9BD-1B70-44A8-AD6E-8E1406457F4D}"/>
              </a:ext>
            </a:extLst>
          </p:cNvPr>
          <p:cNvSpPr txBox="1">
            <a:spLocks/>
          </p:cNvSpPr>
          <p:nvPr/>
        </p:nvSpPr>
        <p:spPr>
          <a:xfrm>
            <a:off x="398463" y="1124744"/>
            <a:ext cx="10801200" cy="4608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04800" algn="l"/>
                <a:tab pos="1104900" algn="l"/>
                <a:tab pos="1905000" algn="l"/>
                <a:tab pos="2705100" algn="l"/>
                <a:tab pos="3505200" algn="l"/>
                <a:tab pos="4318000" algn="l"/>
                <a:tab pos="5118100" algn="l"/>
                <a:tab pos="5918200" algn="l"/>
                <a:tab pos="6718300" algn="l"/>
                <a:tab pos="7518400" algn="l"/>
                <a:tab pos="8318500" algn="l"/>
                <a:tab pos="9118600" algn="l"/>
              </a:tabLst>
              <a:defRPr/>
            </a:pPr>
            <a:endParaRPr kumimoji="0" lang="de-DE" sz="2200" b="1" u="none" strike="noStrike" kern="1200" cap="none" spc="0" normalizeH="0" baseline="0" noProof="0">
              <a:ln>
                <a:noFill/>
              </a:ln>
              <a:solidFill>
                <a:srgbClr val="004877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04800" algn="l"/>
                <a:tab pos="1104900" algn="l"/>
                <a:tab pos="1905000" algn="l"/>
                <a:tab pos="2705100" algn="l"/>
                <a:tab pos="3505200" algn="l"/>
                <a:tab pos="4318000" algn="l"/>
                <a:tab pos="5118100" algn="l"/>
                <a:tab pos="5918200" algn="l"/>
                <a:tab pos="6718300" algn="l"/>
                <a:tab pos="7518400" algn="l"/>
                <a:tab pos="8318500" algn="l"/>
                <a:tab pos="9118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Los títulos, las imágenes o los elementos de texto introductorios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no deben anticipar el contenido didáctico propiamente dicho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04800" algn="l"/>
                <a:tab pos="1104900" algn="l"/>
                <a:tab pos="1905000" algn="l"/>
                <a:tab pos="2705100" algn="l"/>
                <a:tab pos="3505200" algn="l"/>
                <a:tab pos="4318000" algn="l"/>
                <a:tab pos="5118100" algn="l"/>
                <a:tab pos="5918200" algn="l"/>
                <a:tab pos="6718300" algn="l"/>
                <a:tab pos="7518400" algn="l"/>
                <a:tab pos="8318500" algn="l"/>
                <a:tab pos="9118600" algn="l"/>
              </a:tabLst>
              <a:defRPr/>
            </a:pP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Evitar </a:t>
            </a: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elementos superfluos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que distraigan del fenómeno en sí (p. ej., efectismos, acertijos o historias)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04800" algn="l"/>
                <a:tab pos="1104900" algn="l"/>
                <a:tab pos="1905000" algn="l"/>
                <a:tab pos="2705100" algn="l"/>
                <a:tab pos="3505200" algn="l"/>
                <a:tab pos="4318000" algn="l"/>
                <a:tab pos="5118100" algn="l"/>
                <a:tab pos="5918200" algn="l"/>
                <a:tab pos="6718300" algn="l"/>
                <a:tab pos="7518400" algn="l"/>
                <a:tab pos="8318500" algn="l"/>
                <a:tab pos="9118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Exactitud técnica: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tensión entre la «correcta» tecnicidad y la simplificación didáctica (también la precisión lingüística)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04800" algn="l"/>
                <a:tab pos="1104900" algn="l"/>
                <a:tab pos="1905000" algn="l"/>
                <a:tab pos="2705100" algn="l"/>
                <a:tab pos="3505200" algn="l"/>
                <a:tab pos="4318000" algn="l"/>
                <a:tab pos="5118100" algn="l"/>
                <a:tab pos="5918200" algn="l"/>
                <a:tab pos="6718300" algn="l"/>
                <a:tab pos="7518400" algn="l"/>
                <a:tab pos="8318500" algn="l"/>
                <a:tab pos="9118600" algn="l"/>
              </a:tabLst>
              <a:defRPr/>
            </a:pPr>
            <a:r>
              <a:rPr kumimoji="0" lang="de-DE" sz="2200" b="1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Aspectos interdisciplinares </a:t>
            </a:r>
            <a:r>
              <a:rPr kumimoji="0" lang="de-DE" sz="22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(lenguaje, aprendizaje mediático)</a:t>
            </a:r>
            <a:endParaRPr kumimoji="0" lang="de-DE" sz="2200" b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94EFECF9-44B6-417D-8D3E-8D9893F4C435}"/>
              </a:ext>
            </a:extLst>
          </p:cNvPr>
          <p:cNvSpPr/>
          <p:nvPr/>
        </p:nvSpPr>
        <p:spPr>
          <a:xfrm>
            <a:off x="830511" y="1196750"/>
            <a:ext cx="9793088" cy="1186853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tarea es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correcta desde el punto de vista técnico y lingüístico 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no anticipa ni el proceso de observación ni la solución 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mediante la elección de palabras, dibujos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ni ayudas directas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E813100-054E-744A-E6F9-44F3CB1A62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63E930F-1200-A740-8671-13142A549035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6983CA-81B0-2566-C117-C433413B56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D3684ED-054F-9ABC-13E3-338FB53A2A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19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A475658D-8195-8EBD-481E-7A5D3BB7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4703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F79E9-AF3E-CF4D-A3CB-F013B01E5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Acerca de mí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B58BD0-11DD-1A41-834B-014D601E2C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universitarios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217A95-9F77-9B4C-9DEE-289C997464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2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7F0ED48-26D3-4745-978D-4B61B8821B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937376-2B48-0B4E-A3DA-B012510DF406}" type="datetime1">
              <a:rPr lang="de-DE" smtClean="0"/>
              <a:t>19/03/26</a:t>
            </a:fld>
            <a:endParaRPr lang="de-DE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BCF99532-E595-ABF4-7BF4-CE17809D84D5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392585" y="971420"/>
            <a:ext cx="8985250" cy="4833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Antiguo profesor (de aula)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educación primaria + secundaria </a:t>
            </a:r>
            <a:r>
              <a:rPr kumimoji="0" lang="de-DE" sz="2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b="0" noProof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 del </a:t>
            </a:r>
            <a:r>
              <a:rPr lang="de-DE" sz="2200" b="1" noProof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Grupo de Trabajo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 Didáctica de las Ciencias Sociales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Universidad del Sarre (desde 2013)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b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Presidente de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Sociedad de Didáctica de las Ciencias (GDSU) </a:t>
            </a:r>
            <a:r>
              <a:rPr lang="de-DE" sz="2200" b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(2023 a 2025)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Asesor especializado en «Culturas de aprendizaje y enseñanza de ciencias»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 la Asociación de Escuelas Primarias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Miembro de la junta directiva 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kumimoji="0" lang="de-DE" sz="2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Asociación de Escuelas Primarias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200" b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grupo regional del Sarre (desde 2013)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Presidente fundador 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kumimoji="0" lang="de-DE" sz="2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e-DE" sz="2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 de Talleres de Aprendizaje Universitarios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 (NeHle e.V.) (hasta 2021)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fik 12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AF697CD2-98FB-E2AB-D1CA-F16B0F2E9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7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B35C1F2-FD43-46F1-BF98-F899B64ED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658507" cy="685800"/>
          </a:xfrm>
        </p:spPr>
        <p:txBody>
          <a:bodyPr/>
          <a:lstStyle/>
          <a:p>
            <a:r>
              <a:rPr lang="de-DE" b="1"/>
              <a:t>Criterios para elaborar buenas tareas </a:t>
            </a:r>
            <a:r>
              <a:rPr lang="de-DE" sz="1400"/>
              <a:t>(Peschel, 2012)</a:t>
            </a: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0C4D4-25DC-4AF8-9C51-CE903E949054}"/>
              </a:ext>
            </a:extLst>
          </p:cNvPr>
          <p:cNvSpPr>
            <a:spLocks/>
          </p:cNvSpPr>
          <p:nvPr/>
        </p:nvSpPr>
        <p:spPr bwMode="auto">
          <a:xfrm>
            <a:off x="398463" y="1161392"/>
            <a:ext cx="5570822" cy="389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342374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Claridad</a:t>
            </a:r>
          </a:p>
          <a:p>
            <a:pPr marL="685274" indent="-3429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Diseño estructurado y priorizado de la hoja de ejercicios </a:t>
            </a:r>
            <a:endParaRPr lang="de-DE" sz="200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ＭＳ Ｐゴシック" charset="0"/>
            </a:endParaRPr>
          </a:p>
          <a:p>
            <a:pPr marL="685274" indent="-3429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Texto adecuado (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calidad 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cantidad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685274" indent="-3429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Vocabulario adecuado (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términos técnicos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685274" indent="-3429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Imágenes o dibujos de apoyo</a:t>
            </a:r>
            <a:b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(pueden aligerar el volumen del texto)</a:t>
            </a:r>
          </a:p>
          <a:p>
            <a:pPr marL="685274" indent="-3429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Ayuda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adaptada 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las necesidades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7DB1C07-2073-45E2-BE97-4EF4ECD06978}"/>
              </a:ext>
            </a:extLst>
          </p:cNvPr>
          <p:cNvSpPr>
            <a:spLocks/>
          </p:cNvSpPr>
          <p:nvPr/>
        </p:nvSpPr>
        <p:spPr bwMode="auto">
          <a:xfrm>
            <a:off x="6303118" y="1161391"/>
            <a:ext cx="5162841" cy="39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342374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75000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Carácter técnico</a:t>
            </a:r>
          </a:p>
          <a:p>
            <a:pPr marL="743201" indent="-400827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títulos, las imágenes o los elementos de texto introductorios 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adelantan nada</a:t>
            </a:r>
          </a:p>
          <a:p>
            <a:pPr marL="743201" indent="-400827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el exceso de información innecesaria</a:t>
            </a:r>
          </a:p>
          <a:p>
            <a:pPr marL="743201" indent="-400827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Corrección técnica 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precisión lingüística 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la tarea</a:t>
            </a:r>
          </a:p>
          <a:p>
            <a:pPr marL="743201" indent="-400827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Centrarse en 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procesos de observación</a:t>
            </a:r>
          </a:p>
          <a:p>
            <a:pPr marL="743201" indent="-400827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Aspectos 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interdisciplinarios</a:t>
            </a: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si procede</a:t>
            </a:r>
          </a:p>
          <a:p>
            <a:pPr marL="743201" indent="-400827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 procede, </a:t>
            </a:r>
            <a:r>
              <a:rPr lang="de-DE" sz="2000" b="1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perspectiva múltiple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94C715B-EBB8-4A76-B6CB-C485AD116814}"/>
              </a:ext>
            </a:extLst>
          </p:cNvPr>
          <p:cNvSpPr/>
          <p:nvPr/>
        </p:nvSpPr>
        <p:spPr>
          <a:xfrm>
            <a:off x="413268" y="5277839"/>
            <a:ext cx="11377264" cy="83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374" defTabSz="914400" eaLnBrk="1" fontAlgn="auto" hangingPunct="1">
              <a:lnSpc>
                <a:spcPct val="115000"/>
              </a:lnSpc>
              <a:spcBef>
                <a:spcPts val="1249"/>
              </a:spcBef>
              <a:spcAft>
                <a:spcPts val="0"/>
              </a:spcAft>
              <a:buClr>
                <a:srgbClr val="000000"/>
              </a:buClr>
              <a:buSzPct val="44000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 </a:t>
            </a:r>
            <a:r>
              <a:rPr lang="de-DE" sz="2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 buenas tareas en los talleres son comprensibles, permiten </a:t>
            </a:r>
            <a:r>
              <a:rPr lang="de-DE" sz="2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trabajar </a:t>
            </a:r>
            <a:r>
              <a:rPr lang="de-DE" sz="2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r>
              <a:rPr lang="de-DE" sz="2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aprender de forma autónoma </a:t>
            </a:r>
            <a:r>
              <a:rPr lang="de-DE" sz="2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lang="de-DE" sz="2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desarrollar competencias técnicas</a:t>
            </a:r>
            <a:r>
              <a:rPr lang="de-DE" sz="2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EE4749-117D-A9E0-50FC-09403546BC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90A5377-0926-0542-B4EE-8FD38444F563}" type="datetime1">
              <a:rPr lang="de-DE" smtClean="0"/>
              <a:t>19/03/26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F976A08-1C24-6AE3-C155-A66E87698C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Clase magistral: Introducción a la didáctica de las ciencias sociales, Prof. Dr. Markus Peschel, Universidad del Sarre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E28AC70-B3EA-9ADD-09E6-1C7A281601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20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49B7525A-3827-6E5D-4200-1BBE06BD4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5752-D5C2-F9CB-E8F8-248DFAC15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646BB0-9F6E-1AA2-602B-D4174657A5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586499" cy="685800"/>
          </a:xfrm>
        </p:spPr>
        <p:txBody>
          <a:bodyPr/>
          <a:lstStyle/>
          <a:p>
            <a:r>
              <a:rPr lang="de-DE" b="1"/>
              <a:t>Criterios para una buena tarea </a:t>
            </a:r>
            <a:r>
              <a:rPr lang="de-DE" sz="1400"/>
              <a:t>(Peschel, 2012)</a:t>
            </a:r>
            <a:endParaRPr lang="de-DE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5B762D9-A67B-DCA1-E537-7B800A619D1B}"/>
              </a:ext>
            </a:extLst>
          </p:cNvPr>
          <p:cNvSpPr>
            <a:spLocks/>
          </p:cNvSpPr>
          <p:nvPr/>
        </p:nvSpPr>
        <p:spPr bwMode="auto">
          <a:xfrm>
            <a:off x="159416" y="1160748"/>
            <a:ext cx="1171751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799574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Tx/>
              <a:buAutoNum type="arabicPeriod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 b="1">
                <a:solidFill>
                  <a:schemeClr val="tx2"/>
                </a:solidFill>
                <a:latin typeface="Calibri"/>
                <a:cs typeface="Arial" charset="0"/>
              </a:rPr>
              <a:t>La tarea permite un aprendizaje autónomo, independiente y autosuficiente.</a:t>
            </a:r>
          </a:p>
          <a:p>
            <a:pPr marL="1256774" lvl="1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prstClr val="black"/>
                </a:solidFill>
                <a:latin typeface="Calibri"/>
                <a:cs typeface="Arial" charset="0"/>
              </a:rPr>
              <a:t>La tarea no debe ser trivial</a:t>
            </a:r>
          </a:p>
          <a:p>
            <a:pPr marL="1256774" lvl="1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prstClr val="black"/>
                </a:solidFill>
                <a:latin typeface="Calibri"/>
                <a:cs typeface="Arial" charset="0"/>
              </a:rPr>
              <a:t>Es importante que el profesor se mantenga en un segundo plano durante el acompañamiento</a:t>
            </a:r>
          </a:p>
          <a:p>
            <a:pPr marL="1256774" lvl="1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prstClr val="black"/>
                </a:solidFill>
                <a:latin typeface="Calibri"/>
                <a:cs typeface="Arial" charset="0"/>
              </a:rPr>
              <a:t>Evitar interrupciones debidas a una mala elaboración de la tarea</a:t>
            </a:r>
          </a:p>
          <a:p>
            <a:pPr marL="1256774" lvl="1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prstClr val="black"/>
                </a:solidFill>
                <a:latin typeface="Calibri"/>
                <a:cs typeface="Arial" charset="0"/>
              </a:rPr>
              <a:t>La tarea debe ser comprensible y realizable en sí misma</a:t>
            </a:r>
          </a:p>
          <a:p>
            <a:pPr marL="799574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+mj-lt"/>
              <a:buAutoNum type="arabicPeriod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 b="1">
                <a:solidFill>
                  <a:schemeClr val="tx2"/>
                </a:solidFill>
                <a:latin typeface="Calibri"/>
                <a:cs typeface="Arial" charset="0"/>
              </a:rPr>
              <a:t>La tarea debe ser correcta desde el punto de vista técnico y lingüístico, y no debe anticipar el proceso de observación ni la solución mediante la elección de palabras, dibujos o ayudas directas.</a:t>
            </a:r>
          </a:p>
          <a:p>
            <a:pPr marL="1256774" lvl="1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prstClr val="black"/>
                </a:solidFill>
                <a:latin typeface="Calibri"/>
                <a:cs typeface="Arial" charset="0"/>
              </a:rPr>
              <a:t>No se deben acortar los procesos de observación y resolución para evitar ideas secundarias o «callejones sin salida» </a:t>
            </a:r>
            <a:r>
              <a:rPr lang="de-DE" sz="2200">
                <a:solidFill>
                  <a:prstClr val="black"/>
                </a:solidFill>
                <a:latin typeface="Calibri"/>
                <a:cs typeface="Arial" charset="0"/>
                <a:sym typeface="Wingdings" pitchFamily="2" charset="2"/>
              </a:rPr>
              <a:t>(¡no siempre hay una única respuesta exacta a una pregunta!)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CBF21B-60B1-72AB-E2EE-BF30F973B4B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2E0C8AC-2A4C-DC42-9738-95E87851B29C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78F0991-DBD8-AB96-DC18-544C16E957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627A580-BBA3-8FF4-ED6C-1A10F151FF9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21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A4B4CCCD-1216-F15B-CD93-143EDB960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B35C1F2-FD43-46F1-BF98-F899B64ED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586499" cy="685800"/>
          </a:xfrm>
        </p:spPr>
        <p:txBody>
          <a:bodyPr/>
          <a:lstStyle/>
          <a:p>
            <a:r>
              <a:rPr lang="de-DE" b="1"/>
              <a:t>Criterios para la elaboración de buenas tareas en talleres </a:t>
            </a:r>
            <a:r>
              <a:rPr lang="de-DE" sz="1400"/>
              <a:t>(Peschel, 2012)</a:t>
            </a:r>
            <a:endParaRPr lang="de-DE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902ACEB-2C74-4C80-BF37-CCBB1CC1BA3D}"/>
              </a:ext>
            </a:extLst>
          </p:cNvPr>
          <p:cNvSpPr>
            <a:spLocks/>
          </p:cNvSpPr>
          <p:nvPr/>
        </p:nvSpPr>
        <p:spPr bwMode="auto">
          <a:xfrm>
            <a:off x="237245" y="1486952"/>
            <a:ext cx="11717510" cy="194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799574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+mj-lt"/>
              <a:buAutoNum type="arabicPeriod" startAt="3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 b="1">
                <a:solidFill>
                  <a:srgbClr val="004877"/>
                </a:solidFill>
                <a:latin typeface="Calibri"/>
                <a:cs typeface="Arial" charset="0"/>
                <a:sym typeface="Wingdings" pitchFamily="2" charset="2"/>
              </a:rPr>
              <a:t>La tarea está concebida desde múltiples perspectivas y, mediante una pregunta general, aborda un tema desde múltiples puntos de vista.</a:t>
            </a:r>
          </a:p>
          <a:p>
            <a:pPr marL="342374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endParaRPr lang="de-DE" sz="2400" b="1">
              <a:solidFill>
                <a:srgbClr val="004877"/>
              </a:solidFill>
              <a:latin typeface="Calibri"/>
              <a:cs typeface="Arial" charset="0"/>
            </a:endParaRPr>
          </a:p>
          <a:p>
            <a:pPr marL="799574" indent="-457200" defTabSz="914400" eaLnBrk="1" fontAlgn="auto" hangingPunct="1">
              <a:lnSpc>
                <a:spcPct val="115000"/>
              </a:lnSpc>
              <a:spcBef>
                <a:spcPts val="351"/>
              </a:spcBef>
              <a:spcAft>
                <a:spcPts val="0"/>
              </a:spcAft>
              <a:buFont typeface="+mj-lt"/>
              <a:buAutoNum type="arabicPeriod" startAt="4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 b="1">
                <a:solidFill>
                  <a:srgbClr val="004877"/>
                </a:solidFill>
                <a:latin typeface="Calibri"/>
                <a:cs typeface="Arial" charset="0"/>
              </a:rPr>
              <a:t>La tarea debe permitir el desarrollo de competencias profesionales </a:t>
            </a:r>
            <a:endParaRPr lang="de-DE" sz="2400">
              <a:solidFill>
                <a:srgbClr val="004877"/>
              </a:solidFill>
              <a:latin typeface="Calibri"/>
              <a:cs typeface="Arial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72F993-CEC2-A55F-4E2A-8E470AD961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AD98C86-C9E1-8A40-8227-557727C53A32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954B56-C8E3-58C6-BB6B-C7F04A1655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C1C26E7-87B2-39EC-D078-7AC6905E74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22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12B4D7D3-7D3B-A190-69F8-01906FE0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53C096-8200-415B-8C45-DE87C5FAC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Comprensión de la apertura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880E92-04C1-C78F-1948-4F72076EBCCC}"/>
              </a:ext>
            </a:extLst>
          </p:cNvPr>
          <p:cNvGrpSpPr/>
          <p:nvPr/>
        </p:nvGrpSpPr>
        <p:grpSpPr>
          <a:xfrm>
            <a:off x="1471961" y="1340768"/>
            <a:ext cx="9090661" cy="4470401"/>
            <a:chOff x="1471961" y="1340768"/>
            <a:chExt cx="9090661" cy="4470401"/>
          </a:xfrm>
        </p:grpSpPr>
        <p:pic>
          <p:nvPicPr>
            <p:cNvPr id="7" name="Bild 1" descr="Abb 3.pdf">
              <a:extLst>
                <a:ext uri="{FF2B5EF4-FFF2-40B4-BE49-F238E27FC236}">
                  <a16:creationId xmlns:a16="http://schemas.microsoft.com/office/drawing/2014/main" id="{9EC61923-0BCE-4CC6-8AA5-92EEE751F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547"/>
            <a:stretch/>
          </p:blipFill>
          <p:spPr>
            <a:xfrm>
              <a:off x="1471961" y="1340769"/>
              <a:ext cx="1566333" cy="44704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1A10A3C-014C-4B9A-A108-2D1A61D421C9}"/>
                </a:ext>
              </a:extLst>
            </p:cNvPr>
            <p:cNvSpPr txBox="1"/>
            <p:nvPr/>
          </p:nvSpPr>
          <p:spPr>
            <a:xfrm>
              <a:off x="3019625" y="4293097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i="1">
                  <a:solidFill>
                    <a:prstClr val="black"/>
                  </a:solidFill>
                  <a:latin typeface="Calibri"/>
                </a:rPr>
                <a:t>organizativo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BC78804-6148-42CE-BD3D-3688A1A2CF7C}"/>
                </a:ext>
              </a:extLst>
            </p:cNvPr>
            <p:cNvSpPr/>
            <p:nvPr/>
          </p:nvSpPr>
          <p:spPr>
            <a:xfrm rot="16200000">
              <a:off x="2058825" y="2589601"/>
              <a:ext cx="3289752" cy="1368152"/>
            </a:xfrm>
            <a:prstGeom prst="rect">
              <a:avLst/>
            </a:prstGeom>
            <a:noFill/>
            <a:ln w="38100" cap="flat" cmpd="sng" algn="ctr">
              <a:gradFill flip="none" rotWithShape="1">
                <a:gsLst>
                  <a:gs pos="33000">
                    <a:srgbClr val="185AA9"/>
                  </a:gs>
                  <a:gs pos="34000">
                    <a:srgbClr val="2E9225"/>
                  </a:gs>
                  <a:gs pos="73000">
                    <a:srgbClr val="CE101A"/>
                  </a:gs>
                  <a:gs pos="70000">
                    <a:srgbClr val="2E9225"/>
                  </a:gs>
                </a:gsLst>
                <a:lin ang="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ECD4EDF-72B1-4AA9-A984-D4AB37D2865E}"/>
                </a:ext>
              </a:extLst>
            </p:cNvPr>
            <p:cNvSpPr txBox="1"/>
            <p:nvPr/>
          </p:nvSpPr>
          <p:spPr>
            <a:xfrm>
              <a:off x="3019625" y="3645025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i="1">
                  <a:solidFill>
                    <a:prstClr val="black"/>
                  </a:solidFill>
                  <a:latin typeface="Calibri"/>
                </a:rPr>
                <a:t>metodológicamente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8FEF9DA-163C-4E6B-8745-6B7996BE71D4}"/>
                </a:ext>
              </a:extLst>
            </p:cNvPr>
            <p:cNvSpPr txBox="1"/>
            <p:nvPr/>
          </p:nvSpPr>
          <p:spPr>
            <a:xfrm>
              <a:off x="3019625" y="2996953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i="1">
                  <a:solidFill>
                    <a:prstClr val="black"/>
                  </a:solidFill>
                  <a:latin typeface="Calibri"/>
                </a:rPr>
                <a:t>en cuanto al contenido</a:t>
              </a:r>
            </a:p>
          </p:txBody>
        </p:sp>
        <p:pic>
          <p:nvPicPr>
            <p:cNvPr id="12" name="Bild 8" descr="Abb 3.pdf">
              <a:extLst>
                <a:ext uri="{FF2B5EF4-FFF2-40B4-BE49-F238E27FC236}">
                  <a16:creationId xmlns:a16="http://schemas.microsoft.com/office/drawing/2014/main" id="{AD1A59CB-856C-4199-A588-697739960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2" t="-1" b="258"/>
            <a:stretch/>
          </p:blipFill>
          <p:spPr>
            <a:xfrm>
              <a:off x="4459785" y="1340768"/>
              <a:ext cx="6102837" cy="4458899"/>
            </a:xfrm>
            <a:prstGeom prst="rect">
              <a:avLst/>
            </a:prstGeom>
          </p:spPr>
        </p:pic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D85EAF-A19C-3605-33C1-3B7595C77E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AE04466-A430-A442-95B4-23582B6AAC31}" type="datetime1">
              <a:rPr lang="de-DE" smtClean="0"/>
              <a:t>19/03/26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F5E824F7-3FF5-3AF8-C420-EB742261E6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5476A31-61C6-B8F5-B1E0-9E3F6BA711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23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0269935-F392-8799-17DB-5865AEEE1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21709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F52B4DC-A870-3D6A-45A1-6AF3DCD53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764639" cy="685800"/>
          </a:xfrm>
        </p:spPr>
        <p:txBody>
          <a:bodyPr/>
          <a:lstStyle/>
          <a:p>
            <a:r>
              <a:rPr lang="de-DE" b="1"/>
              <a:t>Esquema «pregunta-dibujo-respuesta» </a:t>
            </a:r>
            <a:r>
              <a:rPr lang="de-DE" sz="1400"/>
              <a:t>(Peschel 2016)</a:t>
            </a:r>
            <a:endParaRPr lang="de-DE" b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C8E317-5BCF-4F9D-A577-E6A4E02E0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19" y="1286624"/>
            <a:ext cx="11078487" cy="4284752"/>
          </a:xfrm>
        </p:spPr>
        <p:txBody>
          <a:bodyPr/>
          <a:lstStyle/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>
                <a:solidFill>
                  <a:srgbClr val="000000"/>
                </a:solidFill>
                <a:cs typeface="Arial" charset="0"/>
              </a:rPr>
              <a:t>Instrucciones para los experimentos con una resolución clara y un resultado inequívoco </a:t>
            </a:r>
          </a:p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>
                <a:solidFill>
                  <a:srgbClr val="000000"/>
                </a:solidFill>
                <a:cs typeface="Arial" charset="0"/>
              </a:rPr>
              <a:t>Posibilidad de dar una respuesta adecuada a una pregunta predeterminada (a menudo como frase mnemotécnica en el cuaderno)</a:t>
            </a:r>
          </a:p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>
                <a:solidFill>
                  <a:srgbClr val="000000"/>
                </a:solidFill>
                <a:cs typeface="Arial" charset="0"/>
              </a:rPr>
              <a:t>Proceso experimental que no implica «investigación» en el sentido estricto</a:t>
            </a:r>
          </a:p>
          <a:p>
            <a:pPr marL="685274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b="1">
                <a:solidFill>
                  <a:srgbClr val="004877"/>
                </a:solidFill>
                <a:cs typeface="Arial" charset="0"/>
              </a:rPr>
              <a:t>Es necesario distinguir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entre </a:t>
            </a:r>
            <a:r>
              <a:rPr lang="de-DE" b="1">
                <a:solidFill>
                  <a:schemeClr val="tx2"/>
                </a:solidFill>
                <a:cs typeface="Arial" charset="0"/>
              </a:rPr>
              <a:t>«investigar»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en el sentido estricto (probar, observar, comparar, modificar, desarrollar ideas propias) y el enfoque orientado a la acción al </a:t>
            </a:r>
            <a:r>
              <a:rPr lang="de-DE" b="1">
                <a:solidFill>
                  <a:schemeClr val="tx2"/>
                </a:solidFill>
                <a:cs typeface="Arial" charset="0"/>
              </a:rPr>
              <a:t>«realizar experimentos»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(pregunta, dibujo, respuesta)</a:t>
            </a:r>
          </a:p>
          <a:p>
            <a:pPr marL="342374" indent="0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F0F703-2EE1-5F37-C2E1-038374361E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95DE09A-CF94-3D4C-9708-08993B895565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D6F792F-0478-80F1-4A6E-115ED1261D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07DFF75-3A49-5003-9E97-BD815D71A4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24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61F988D-6AAE-C602-5ADE-419ABCB1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1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2E0F757-C92B-0F5B-538D-0B2D79500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980EFAE-C280-B999-A9B2-4C42DB9F1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764639" cy="685800"/>
          </a:xfrm>
        </p:spPr>
        <p:txBody>
          <a:bodyPr/>
          <a:lstStyle/>
          <a:p>
            <a:r>
              <a:rPr lang="de-DE" b="1"/>
              <a:t>Esquema «pregunta-dibujo-respuesta» </a:t>
            </a:r>
            <a:r>
              <a:rPr lang="de-DE" sz="1400"/>
              <a:t>(Peschel, 2016)</a:t>
            </a:r>
            <a:endParaRPr lang="de-DE" b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D15E45-B058-1810-81F7-54855113A7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353" y="1448228"/>
            <a:ext cx="11078487" cy="2784725"/>
          </a:xfrm>
        </p:spPr>
        <p:txBody>
          <a:bodyPr/>
          <a:lstStyle/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b="1">
                <a:solidFill>
                  <a:schemeClr val="tx2"/>
                </a:solidFill>
                <a:cs typeface="Arial" charset="0"/>
              </a:rPr>
              <a:t>Las oportunidades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surgen de:</a:t>
            </a: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>
                <a:solidFill>
                  <a:srgbClr val="000000"/>
                </a:solidFill>
                <a:cs typeface="Arial" charset="0"/>
              </a:rPr>
              <a:t>la experimentación sin rumbo fijo y sin hipótesis</a:t>
            </a: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>
                <a:solidFill>
                  <a:srgbClr val="000000"/>
                </a:solidFill>
                <a:cs typeface="Arial" charset="0"/>
              </a:rPr>
              <a:t>desvíos y errores</a:t>
            </a: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400">
                <a:solidFill>
                  <a:srgbClr val="000000"/>
                </a:solidFill>
                <a:cs typeface="Arial" charset="0"/>
              </a:rPr>
              <a:t>formas exploratorias de aproximación; la observación como base del conocimiento, así como el intercambio y el debate entre los niños para la adquisición (conjunta) de conocimientos</a:t>
            </a:r>
          </a:p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86A478-4DB0-A855-D0F1-199BF2A3E1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229D37A-E5D6-7449-8FAD-4297F45A9F83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A327C06-02BD-6BC9-A9B6-4EA30E5A53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A55619-D54B-7497-588D-872931AAD4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25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C9B11B97-C020-4EAF-F8B0-89FC0B29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3E932B-AEC7-D39C-1348-199D82C4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10212917" cy="685800"/>
          </a:xfrm>
        </p:spPr>
        <p:txBody>
          <a:bodyPr/>
          <a:lstStyle/>
          <a:p>
            <a:r>
              <a:rPr lang="de-DE" sz="2800" b="1"/>
              <a:t>La exploración como parte del proceso de experimentación </a:t>
            </a:r>
            <a:r>
              <a:rPr lang="en-US" sz="1400">
                <a:latin typeface="Segoe UI Symbol" panose="020B0502040204020203" pitchFamily="34" charset="0"/>
                <a:ea typeface="Segoe UI Symbol" panose="020B0502040204020203" pitchFamily="34" charset="0"/>
                <a:sym typeface="Arial Bold" charset="0"/>
              </a:rPr>
              <a:t>(Peschel 2016)</a:t>
            </a:r>
            <a:endParaRPr lang="de-DE" sz="1400" b="1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6D6955-34F9-BB0A-98F2-F01658A89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050" y="971421"/>
            <a:ext cx="11912350" cy="5245002"/>
          </a:xfrm>
        </p:spPr>
        <p:txBody>
          <a:bodyPr/>
          <a:lstStyle/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>
                <a:solidFill>
                  <a:srgbClr val="000000"/>
                </a:solidFill>
                <a:cs typeface="Arial" charset="0"/>
              </a:rPr>
              <a:t>Las preguntas o hipótesis se desarrollan, en parte, solo a través </a:t>
            </a:r>
            <a:r>
              <a:rPr lang="de-DE" b="1">
                <a:solidFill>
                  <a:schemeClr val="tx2"/>
                </a:solidFill>
                <a:cs typeface="Arial" charset="0"/>
              </a:rPr>
              <a:t>del análisis exploratorio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de un fenómeno</a:t>
            </a:r>
          </a:p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>
                <a:solidFill>
                  <a:srgbClr val="000000"/>
                </a:solidFill>
                <a:cs typeface="Arial" charset="0"/>
              </a:rPr>
              <a:t>Las preguntas o hipótesis </a:t>
            </a:r>
            <a:r>
              <a:rPr lang="de-DE" b="1">
                <a:solidFill>
                  <a:schemeClr val="tx2"/>
                </a:solidFill>
                <a:cs typeface="Arial" charset="0"/>
              </a:rPr>
              <a:t>no </a:t>
            </a:r>
            <a:r>
              <a:rPr lang="de-DE" b="1">
                <a:solidFill>
                  <a:schemeClr val="tx2"/>
                </a:solidFill>
                <a:cs typeface="Arial" charset="0"/>
              </a:rPr>
              <a:t>determinan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el proceso de experimentación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desde el principio</a:t>
            </a:r>
          </a:p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b="1">
                <a:solidFill>
                  <a:schemeClr val="tx2"/>
                </a:solidFill>
                <a:cs typeface="Arial" charset="0"/>
              </a:rPr>
              <a:t>Las vías de conocimiento </a:t>
            </a:r>
            <a:r>
              <a:rPr lang="de-DE" b="1">
                <a:solidFill>
                  <a:schemeClr val="tx2"/>
                </a:solidFill>
                <a:cs typeface="Arial" charset="0"/>
              </a:rPr>
              <a:t>diversas</a:t>
            </a:r>
            <a:r>
              <a:rPr lang="de-DE">
                <a:solidFill>
                  <a:srgbClr val="000000"/>
                </a:solidFill>
                <a:cs typeface="Arial" charset="0"/>
              </a:rPr>
              <a:t>, no planificadas o no diferenciadas </a:t>
            </a:r>
            <a:r>
              <a:rPr lang="de-DE">
                <a:solidFill>
                  <a:srgbClr val="000000"/>
                </a:solidFill>
                <a:cs typeface="Arial" charset="0"/>
              </a:rPr>
              <a:t>constituyen un enriquecimiento </a:t>
            </a:r>
            <a:r>
              <a:rPr lang="de-DE" sz="1600">
                <a:solidFill>
                  <a:srgbClr val="000000"/>
                </a:solidFill>
                <a:cs typeface="Arial" charset="0"/>
              </a:rPr>
              <a:t>(Wedekind 2013, Peschel, 2013)</a:t>
            </a:r>
            <a:endParaRPr lang="de-DE">
              <a:solidFill>
                <a:srgbClr val="000000"/>
              </a:solidFill>
              <a:cs typeface="Arial" charset="0"/>
            </a:endParaRP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srgbClr val="000000"/>
                </a:solidFill>
                <a:cs typeface="Arial" charset="0"/>
              </a:rPr>
              <a:t>¿Qué preguntas surgen en los niños al observar un fenómeno o un ser vivo?</a:t>
            </a: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srgbClr val="000000"/>
                </a:solidFill>
                <a:cs typeface="Arial" charset="0"/>
              </a:rPr>
              <a:t>¿Qué ideas para observar o experimentar se les ocurren?</a:t>
            </a: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srgbClr val="000000"/>
                </a:solidFill>
                <a:cs typeface="Arial" charset="0"/>
              </a:rPr>
              <a:t>¿Cuáles de ellas son (¡a juicio de quién!) útiles y cuáles son desvíos o callejones sin salida?</a:t>
            </a:r>
          </a:p>
          <a:p>
            <a:pPr marL="1200401" lvl="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r>
              <a:rPr lang="de-DE" sz="2200">
                <a:solidFill>
                  <a:srgbClr val="000000"/>
                </a:solidFill>
                <a:cs typeface="Arial" charset="0"/>
              </a:rPr>
              <a:t>¿Cómo puede el profesor decidir qué enfoque metodológico del objeto conduce a un resultado satisfactorio (para los niños)?</a:t>
            </a:r>
          </a:p>
          <a:p>
            <a:pPr marL="743201" indent="-400827">
              <a:lnSpc>
                <a:spcPct val="115000"/>
              </a:lnSpc>
              <a:spcBef>
                <a:spcPts val="351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745984" algn="l"/>
                <a:tab pos="1135677" algn="l"/>
                <a:tab pos="1525370" algn="l"/>
                <a:tab pos="1926198" algn="l"/>
                <a:tab pos="2315891" algn="l"/>
                <a:tab pos="2705584" algn="l"/>
                <a:tab pos="3106411" algn="l"/>
                <a:tab pos="3496104" algn="l"/>
                <a:tab pos="3885797" algn="l"/>
                <a:tab pos="4286625" algn="l"/>
                <a:tab pos="4676318" algn="l"/>
                <a:tab pos="5077145" algn="l"/>
                <a:tab pos="5466838" algn="l"/>
                <a:tab pos="5856531" algn="l"/>
                <a:tab pos="6257359" algn="l"/>
                <a:tab pos="6647052" algn="l"/>
                <a:tab pos="7036745" algn="l"/>
                <a:tab pos="7437572" algn="l"/>
                <a:tab pos="7827265" algn="l"/>
                <a:tab pos="8228093" algn="l"/>
                <a:tab pos="8617786" algn="l"/>
                <a:tab pos="8695724" algn="l"/>
              </a:tabLst>
            </a:pPr>
            <a:endParaRPr lang="de-DE" sz="1900">
              <a:solidFill>
                <a:srgbClr val="000000"/>
              </a:solidFill>
              <a:cs typeface="Arial" charset="0"/>
            </a:endParaRPr>
          </a:p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7ECC226-4ED0-C11B-3456-16A235264D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33066F1-1BF9-CF4D-A705-8D29D7A062CB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D87CE69-C1B1-FD08-0C0F-0C409FC064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A087863-BA36-5927-D93F-FB2C3EA674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26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2D68070-9A4C-EE19-A204-D0D2FC9F7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B58EBEF-C59C-1EE5-7756-EAFE59462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HLWS / LWS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4895EA-DB39-B9F3-8726-0EB52F56DAE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322C1D-D93D-3C2A-F42F-CD8912E5F1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000000-1234-1234-1234-123412341234}" type="slidenum">
              <a:rPr lang="de-DE" smtClean="0"/>
              <a:t>27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ED2F3C6-43B1-C35B-E839-A398CB788CA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201059E-4841-034F-B768-535DED741B16}" type="datetime1">
              <a:rPr lang="de-DE" smtClean="0"/>
              <a:t>19/03/26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024910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538E1CA-A96B-EC48-B6B2-F0B1E4813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Definición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A8A3FA-73F8-DC45-B108-0CEC75CA74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7" y="1042782"/>
            <a:ext cx="11449272" cy="267425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Espacio fijo equipado con diversas herramientas, materiales y objetos cotidianos</a:t>
            </a:r>
            <a:endParaRPr lang="de-DE">
              <a:solidFill>
                <a:schemeClr val="tx1"/>
              </a:solidFill>
              <a:sym typeface="Wingdings" pitchFamily="2" charset="2"/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  <a:sym typeface="Wingdings" pitchFamily="2" charset="2"/>
              </a:rPr>
              <a:t>Está acondicionado de tal manera que niños, jóvenes y adultos </a:t>
            </a:r>
            <a:r>
              <a:rPr lang="de-DE">
                <a:solidFill>
                  <a:schemeClr val="tx1"/>
                </a:solidFill>
                <a:sym typeface="Wingdings" pitchFamily="2" charset="2"/>
              </a:rPr>
              <a:t>puedan </a:t>
            </a:r>
            <a:r>
              <a:rPr lang="de-DE" b="1">
                <a:sym typeface="Wingdings" pitchFamily="2" charset="2"/>
              </a:rPr>
              <a:t>sorprenderse, hacer preguntas, experimentar </a:t>
            </a:r>
            <a:r>
              <a:rPr lang="de-DE">
                <a:solidFill>
                  <a:schemeClr val="tx1"/>
                </a:solidFill>
                <a:sym typeface="Wingdings" pitchFamily="2" charset="2"/>
              </a:rPr>
              <a:t>y </a:t>
            </a:r>
            <a:r>
              <a:rPr lang="de-DE" b="1">
                <a:sym typeface="Wingdings" pitchFamily="2" charset="2"/>
              </a:rPr>
              <a:t>aprender de forma investigativa </a:t>
            </a:r>
            <a:r>
              <a:rPr lang="de-DE" sz="1400">
                <a:solidFill>
                  <a:schemeClr val="tx1"/>
                </a:solidFill>
                <a:sym typeface="Wingdings" pitchFamily="2" charset="2"/>
              </a:rPr>
              <a:t>(Fundación Alemana para la Infancia y la Juventud)  </a:t>
            </a:r>
            <a:endParaRPr lang="de-DE" sz="1600">
              <a:solidFill>
                <a:schemeClr val="tx1"/>
              </a:solidFill>
              <a:sym typeface="Wingdings" pitchFamily="2" charset="2"/>
            </a:endParaRPr>
          </a:p>
          <a:p>
            <a:pPr lvl="1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03745F-87F3-1C61-0ADE-51EA50FFB323}"/>
              </a:ext>
            </a:extLst>
          </p:cNvPr>
          <p:cNvSpPr/>
          <p:nvPr/>
        </p:nvSpPr>
        <p:spPr>
          <a:xfrm>
            <a:off x="479377" y="3717032"/>
            <a:ext cx="11521279" cy="2264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«En la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pedagogía moderna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 denomina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entorno de aprendizaje rico en materiales 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aprendizaje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escolar y extraescolar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en el que 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da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prioridad 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 aprendizaje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práctico 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autónomo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así como al aprendizaje a través de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propia experiencia</a:t>
            </a:r>
            <a:r>
              <a:rPr lang="de-DE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.» </a:t>
            </a:r>
            <a:r>
              <a:rPr lang="de-DE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(02/2016, resaltado por MP) </a:t>
            </a:r>
            <a:endParaRPr lang="de-DE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B03CB5-6498-8A1D-9706-E3C0A3C7993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759A7B-0817-4641-9E65-2679181BC91F}" type="datetime1">
              <a:rPr lang="de-DE" smtClean="0"/>
              <a:t>19/03/26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90575B2-BD55-5447-982E-DF73986DE4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BC674CF-842D-43A8-2C2A-5F73F0E10A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28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436ACDE4-5547-2F7A-EEE0-F5B49C164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77738FE-C73A-F04C-AA31-0E99322F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74" y="162373"/>
            <a:ext cx="8866419" cy="685800"/>
          </a:xfrm>
        </p:spPr>
        <p:txBody>
          <a:bodyPr/>
          <a:lstStyle/>
          <a:p>
            <a:r>
              <a:rPr lang="de-DE" b="1"/>
              <a:t>Taller de aprendizaje </a:t>
            </a:r>
            <a:r>
              <a:rPr lang="de-DE" sz="1400"/>
              <a:t>(Wedekind, 2015) </a:t>
            </a: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DFF66959-914A-064B-B144-36C80437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9833" y="916976"/>
            <a:ext cx="6697086" cy="5024045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B36CE0FF-35CB-774C-9178-6E0317CA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23" y="4511407"/>
            <a:ext cx="2915816" cy="830997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ofrece un «</a:t>
            </a: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entorno de aprendizaje interactivo» de la mano pensante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6AC29838-620F-3E45-B8B8-6EC5A48E3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56" y="3013501"/>
            <a:ext cx="3111100" cy="830997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 un entorno de aprendizaje específico, acogedor y que suscita preguntas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505E872-4351-CE43-8902-6EFAE31D6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1443460"/>
            <a:ext cx="2664296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 una recopilación activa de ideas y productos de aprendizaje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88A568DD-18EB-5541-8245-9AA623AC6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780" y="677252"/>
            <a:ext cx="3960440" cy="584775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Lugar para la experimentación y el aprendizaje por descubrimiento   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6352246F-00EF-9C40-A6B9-B661E1ACB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1630413"/>
            <a:ext cx="2915816" cy="830997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ofrece espacio para el aprendizaje espontáneo de cada individuo a través de intentos «tentativos»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51239795-1380-2C45-9E47-F1EAC5933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3188646"/>
            <a:ext cx="3059112" cy="830997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 un laboratorio pedagógico en el que se puede probar y experimentar el acompañamiento en el aprendizaje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8D618848-9BEC-4B41-9AEC-01FD35A1A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754" y="5473839"/>
            <a:ext cx="3059832" cy="584775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 un lugar para volver a los buenos valores pedagógicos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25ADAB6E-CA2A-394C-B0A6-6064A718E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297" y="5499531"/>
            <a:ext cx="3456384" cy="830997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lugar para encontrar y responder a las propias preguntas, ya sea de forma individual o en grupo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2FB37AD-A42B-8041-A0C5-0BAF8E27AB10}"/>
              </a:ext>
            </a:extLst>
          </p:cNvPr>
          <p:cNvSpPr txBox="1"/>
          <p:nvPr/>
        </p:nvSpPr>
        <p:spPr>
          <a:xfrm>
            <a:off x="329682" y="237619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6B5D2D-EC83-5A4D-8439-F93BB02C39D1}"/>
              </a:ext>
            </a:extLst>
          </p:cNvPr>
          <p:cNvSpPr/>
          <p:nvPr/>
        </p:nvSpPr>
        <p:spPr>
          <a:xfrm>
            <a:off x="3898645" y="2176444"/>
            <a:ext cx="1988111" cy="93629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latin typeface="Segoe UI Symbol" panose="020B0502040204020203" pitchFamily="34" charset="0"/>
                <a:ea typeface="Segoe UI Symbol" panose="020B0502040204020203" pitchFamily="34" charset="0"/>
              </a:rPr>
              <a:t>¿Niño?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17321F-E7A6-514F-9916-8DCBF104D1A0}"/>
              </a:ext>
            </a:extLst>
          </p:cNvPr>
          <p:cNvSpPr/>
          <p:nvPr/>
        </p:nvSpPr>
        <p:spPr>
          <a:xfrm>
            <a:off x="6711103" y="3273011"/>
            <a:ext cx="1850805" cy="80663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latin typeface="Segoe UI Symbol" panose="020B0502040204020203" pitchFamily="34" charset="0"/>
                <a:ea typeface="Segoe UI Symbol" panose="020B0502040204020203" pitchFamily="34" charset="0"/>
              </a:rPr>
              <a:t>¿Objeto?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3E3F10-7815-2B4A-81F2-C4551247E3BD}"/>
              </a:ext>
            </a:extLst>
          </p:cNvPr>
          <p:cNvSpPr/>
          <p:nvPr/>
        </p:nvSpPr>
        <p:spPr>
          <a:xfrm>
            <a:off x="4380101" y="4365104"/>
            <a:ext cx="2202358" cy="8685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¿Profesor?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B3BB77-F44E-22A4-9AE7-08EB5B3DBE3C}"/>
              </a:ext>
            </a:extLst>
          </p:cNvPr>
          <p:cNvSpPr/>
          <p:nvPr/>
        </p:nvSpPr>
        <p:spPr>
          <a:xfrm>
            <a:off x="6592067" y="1533531"/>
            <a:ext cx="1988111" cy="93629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latin typeface="Segoe UI Symbol" panose="020B0502040204020203" pitchFamily="34" charset="0"/>
                <a:ea typeface="Segoe UI Symbol" panose="020B0502040204020203" pitchFamily="34" charset="0"/>
              </a:rPr>
              <a:t>¿El mundo?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81A73F0-A934-EAEB-17BC-4A4DE7F42AF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C4D9B0-5680-0941-8E4A-4A498C101542}" type="datetime1">
              <a:rPr lang="de-DE" smtClean="0"/>
              <a:t>19/03/26</a:t>
            </a:fld>
            <a:endParaRPr lang="de-DE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F15D0E91-6F53-1975-42AC-DE99CED9208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22FD91EA-E8EA-97FD-B74D-8F655C5B4D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DE" smtClean="0"/>
              <a:t>29</a:t>
            </a:fld>
            <a:endParaRPr lang="de-DE"/>
          </a:p>
        </p:txBody>
      </p:sp>
      <p:pic>
        <p:nvPicPr>
          <p:cNvPr id="3" name="Grafik 2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D2E21933-33EE-AB53-76B2-0488FE370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5" grpId="1" animBg="1"/>
      <p:bldP spid="18" grpId="0" animBg="1"/>
      <p:bldP spid="20" grpId="0" animBg="1"/>
      <p:bldP spid="13" grpId="0" animBg="1"/>
      <p:bldP spid="13" grpId="1" animBg="1"/>
    </p:bldLst>
  </p:timing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01D9A5-020B-442A-89F7-9703032DD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10212918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A739D5C-FCE8-49B6-A6E7-14AEE7B5DFA8}"/>
              </a:ext>
            </a:extLst>
          </p:cNvPr>
          <p:cNvSpPr txBox="1">
            <a:spLocks/>
          </p:cNvSpPr>
          <p:nvPr/>
        </p:nvSpPr>
        <p:spPr>
          <a:xfrm>
            <a:off x="398463" y="1196752"/>
            <a:ext cx="1097280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Taller de aprendizaje en la universidad / Laboratorio escolar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«</a:t>
            </a:r>
            <a:r>
              <a:rPr kumimoji="0" lang="de-DE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» (cursos de 1.º a 6.º)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Visitas de clases escolares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 la mañana, IQ XXL, Girls’ Day (modo: laboratorio escolar)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Orientación temática según los planes de estudios de primaria y secundaria 1, con especial atención a las ciencias naturales y la tecnología, así como a los medios digitales (</a:t>
            </a: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kidipedia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Taller de aprendizaje universitario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 laboratorio escolar</a:t>
            </a:r>
            <a:r>
              <a:rPr kumimoji="0" lang="de-DE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: parte integrante de la formación del profesorado LPS1, LP15 y LP21  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Formación continua para docentes (y prácticas de docencia) sobre experimentación abierta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4877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43BB94-011B-74D7-AC42-47CEB89A58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B54779-B5B5-5B4B-A22A-80BA5C91F7E1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381539-2125-96C3-FD74-68ED315261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28D6BD-4192-A992-B353-20B09ACA7D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BC36FFD-B629-DDBF-40BA-EA32D81F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823B6F-DDE7-834D-964B-DAA03C535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10593917" cy="685800"/>
          </a:xfrm>
        </p:spPr>
        <p:txBody>
          <a:bodyPr/>
          <a:lstStyle/>
          <a:p>
            <a:r>
              <a:rPr lang="de-DE" b="1"/>
              <a:t>Características de los talleres de aprendizaje </a:t>
            </a:r>
            <a:r>
              <a:rPr lang="de-DE" sz="1400"/>
              <a:t>(</a:t>
            </a:r>
            <a:r>
              <a:rPr lang="de-DE" sz="1400" err="1"/>
              <a:t>VeLW</a:t>
            </a:r>
            <a:r>
              <a:rPr lang="de-DE" sz="1400"/>
              <a:t>, 2009) 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BC38AE-8B6D-9E41-BD70-DF0774D78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686" y="1042782"/>
            <a:ext cx="10738627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Abiertos a la diversidad en el diseño de los estímulos de aprendizaje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Permite enfoques individuales de los contenidos de aprendizaje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Ofrecen materiales para la configuración creativa de los resultados del aprendizaje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Ofrece oportunidades para la comunicación y el retiro individual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Espacio multifuncional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Dispone de objetos que «irritan» e inspiran a los alumnos, estimulan todos los sentidos y ponen en marcha procesos creativos 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DC2E3E-82EA-3F54-95D3-3F8738A45B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228F53A-3210-3543-B0D4-DB21A4EC5C48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653D994-7FAC-1439-CA49-C0DC988D89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1971180-9DB4-7CEF-E7FE-90A108F896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30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6751278-D2C2-8EF8-E866-1886B1DC7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B49B03-600B-4536-89EE-7F9F88181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Talleres de aprendizaje – Generalidades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98336B-1D83-438D-921F-5FEA646F1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96" y="1042782"/>
            <a:ext cx="10873208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Entorno rico en materiales para el aprendizaje escolar y extraescolar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Enfoque: aprendizaje práctico y autónomo, así como aprendizaje a través de la propia experiencia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400">
                <a:solidFill>
                  <a:schemeClr val="tx1"/>
                </a:solidFill>
              </a:rPr>
              <a:t> p. ej., investigar, experimentar, explorar,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Trabajo abierto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Espacios de pedagogía y didáctica innovadoras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Creciente implantación en la </a:t>
            </a:r>
            <a:r>
              <a:rPr lang="de-DE" err="1">
                <a:solidFill>
                  <a:schemeClr val="tx1"/>
                </a:solidFill>
              </a:rPr>
              <a:t>formación</a:t>
            </a:r>
            <a:r>
              <a:rPr lang="de-DE">
                <a:solidFill>
                  <a:schemeClr val="tx1"/>
                </a:solidFill>
              </a:rPr>
              <a:t> del profesorado y </a:t>
            </a:r>
            <a:r>
              <a:rPr lang="de-DE" err="1">
                <a:solidFill>
                  <a:schemeClr val="tx1"/>
                </a:solidFill>
              </a:rPr>
              <a:t>del personal educativo</a:t>
            </a:r>
            <a:endParaRPr lang="de-DE">
              <a:solidFill>
                <a:schemeClr val="tx1"/>
              </a:solidFill>
            </a:endParaRP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400">
                <a:solidFill>
                  <a:schemeClr val="tx1"/>
                </a:solidFill>
              </a:rPr>
              <a:t> en universidades y centros de enseñanza superior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3A2DCE7-5FEB-1FA8-4F7E-79949B3B29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C2B9D92-6995-2246-BF96-DE6E8FBAC23E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920F4ED-BE4C-5A0D-A5A0-7191EE2EA7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3D3C6E-19E0-256D-4E53-894822D351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31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7F41F3E-E22E-DCB7-1526-A4738111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4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DD1D43D-39EC-C32A-C175-06EC0BAB7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Taller de aprendizaje en el colegio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97196-B30E-4F59-B5E1-708BB5E7D5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4BF01C-FB7D-A90A-7561-BA22A49ED3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32</a:t>
            </a:fld>
            <a:endParaRPr lang="de-DE" alt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78B6E09-D73E-30D6-634A-377FFB77D3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BEBE3B3-3DB9-3C40-9198-1B77D051D8D5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46D5B21-91C9-0A7F-29DA-285721166DF4}"/>
              </a:ext>
            </a:extLst>
          </p:cNvPr>
          <p:cNvSpPr txBox="1"/>
          <p:nvPr/>
        </p:nvSpPr>
        <p:spPr>
          <a:xfrm>
            <a:off x="10260373" y="5521580"/>
            <a:ext cx="1931627" cy="7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Foto: Distrito de Saarlouis/</a:t>
            </a:r>
          </a:p>
          <a:p>
            <a:r>
              <a:rPr lang="de-DE" sz="1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Sven Kretzschmar</a:t>
            </a:r>
          </a:p>
        </p:txBody>
      </p:sp>
      <p:pic>
        <p:nvPicPr>
          <p:cNvPr id="9" name="Grafik 8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7FC04112-12E3-1BD2-2F61-FF13CCB4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2061"/>
      </p:ext>
    </p:extLst>
  </p:cSld>
  <p:clrMapOvr>
    <a:masterClrMapping/>
  </p:clrMapOvr>
</p:sld>
</file>

<file path=ppt/slides/slide33.xml><?xml version="1.0" encoding="utf-8"?>
<p:sld xmlns:a16="http://schemas.microsoft.com/office/drawing/2014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592CC-2D4F-A29F-B6BC-CD80CBCD2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5E1FB6-332B-533F-AD97-36CBAFD2B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400" b="1" dirty="0"/>
              <a:t>Nube de palabras del </a:t>
            </a:r>
          </a:p>
          <a:p>
            <a:r>
              <a:rPr lang="de-DE" sz="3400" b="1" dirty="0"/>
              <a:t>taller de aprendizaje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68C353-C8A6-5F13-972E-646F9398B7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5D9122-E1FB-D23F-9D92-CD845BD095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33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F05235F-6087-B27F-826A-2A69B25C26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937376-2B48-0B4E-A3DA-B012510DF406}" type="datetime1">
              <a:rPr lang="de-DE" smtClean="0"/>
              <a:t>19/03/26</a:t>
            </a:fld>
            <a:endParaRPr lang="de-DE"/>
          </a:p>
        </p:txBody>
      </p:sp>
      <p:pic>
        <p:nvPicPr>
          <p:cNvPr id="10" name="Grafik 9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4E58E41D-4C50-B2D1-8D99-A83F46830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14" name="Grafik 13" descr="Cloud mit einfarbiger Füllung">
            <a:extLst>
              <a:ext uri="{FF2B5EF4-FFF2-40B4-BE49-F238E27FC236}">
                <a16:creationId xmlns:a16="http://schemas.microsoft.com/office/drawing/2014/main" id="{70FFDB28-BFAD-EAEB-BD5C-A94FD047D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400" y="-2604432"/>
            <a:ext cx="11218124" cy="1121812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A90E859-2512-6091-6300-9ADEFE89D1B3}"/>
              </a:ext>
            </a:extLst>
          </p:cNvPr>
          <p:cNvSpPr txBox="1"/>
          <p:nvPr/>
        </p:nvSpPr>
        <p:spPr>
          <a:xfrm>
            <a:off x="3575720" y="1853447"/>
            <a:ext cx="1851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469E19-6177-9895-6246-784588DE3BF4}"/>
              </a:ext>
            </a:extLst>
          </p:cNvPr>
          <p:cNvSpPr txBox="1"/>
          <p:nvPr/>
        </p:nvSpPr>
        <p:spPr>
          <a:xfrm>
            <a:off x="2918206" y="4867087"/>
            <a:ext cx="4145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 en la universidad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77DBA2-5301-E957-DAB6-A639E3F5EFEF}"/>
              </a:ext>
            </a:extLst>
          </p:cNvPr>
          <p:cNvSpPr txBox="1"/>
          <p:nvPr/>
        </p:nvSpPr>
        <p:spPr>
          <a:xfrm>
            <a:off x="4501357" y="4051651"/>
            <a:ext cx="3040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 universitario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6B57F82-E036-E26D-EFD6-A43020D2AEBA}"/>
              </a:ext>
            </a:extLst>
          </p:cNvPr>
          <p:cNvSpPr txBox="1"/>
          <p:nvPr/>
        </p:nvSpPr>
        <p:spPr>
          <a:xfrm>
            <a:off x="4041480" y="937137"/>
            <a:ext cx="25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Trabajo en el taller de aprendizaje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57F9069-B708-F13D-F3DF-FA97EB5371EE}"/>
              </a:ext>
            </a:extLst>
          </p:cNvPr>
          <p:cNvSpPr txBox="1"/>
          <p:nvPr/>
        </p:nvSpPr>
        <p:spPr>
          <a:xfrm>
            <a:off x="2166062" y="2876747"/>
            <a:ext cx="3750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Trabajo en el taller de aprendizaje universitario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83C78CA-B572-D22A-52A5-985F6A2ECD26}"/>
              </a:ext>
            </a:extLst>
          </p:cNvPr>
          <p:cNvSpPr txBox="1"/>
          <p:nvPr/>
        </p:nvSpPr>
        <p:spPr>
          <a:xfrm>
            <a:off x="5482915" y="1459462"/>
            <a:ext cx="31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Acompañamiento en el taller de aprendizaje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0AD664C-2693-DA1E-8CB7-1379B4F44799}"/>
              </a:ext>
            </a:extLst>
          </p:cNvPr>
          <p:cNvSpPr txBox="1"/>
          <p:nvPr/>
        </p:nvSpPr>
        <p:spPr>
          <a:xfrm>
            <a:off x="5527225" y="3370589"/>
            <a:ext cx="4350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Acompañamiento en el taller de aprendizaje universitario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5F02026-24E9-4A9B-07C8-420EB6996097}"/>
              </a:ext>
            </a:extLst>
          </p:cNvPr>
          <p:cNvSpPr txBox="1"/>
          <p:nvPr/>
        </p:nvSpPr>
        <p:spPr>
          <a:xfrm>
            <a:off x="7262106" y="2134228"/>
            <a:ext cx="2024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Acompañamiento en el aprendizaje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76FAECB-964B-D3BA-ED6D-B19573550DF0}"/>
              </a:ext>
            </a:extLst>
          </p:cNvPr>
          <p:cNvSpPr txBox="1"/>
          <p:nvPr/>
        </p:nvSpPr>
        <p:spPr>
          <a:xfrm>
            <a:off x="7581873" y="4550487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Laboratorio para alumnos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95DC0E6-F264-7FC2-2120-6F6D5BBA3B60}"/>
              </a:ext>
            </a:extLst>
          </p:cNvPr>
          <p:cNvSpPr txBox="1"/>
          <p:nvPr/>
        </p:nvSpPr>
        <p:spPr>
          <a:xfrm>
            <a:off x="2321885" y="3884630"/>
            <a:ext cx="174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Espacio de creación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680C50E-4347-EF6F-03E6-844D4DEBA91B}"/>
              </a:ext>
            </a:extLst>
          </p:cNvPr>
          <p:cNvSpPr txBox="1"/>
          <p:nvPr/>
        </p:nvSpPr>
        <p:spPr>
          <a:xfrm>
            <a:off x="4960350" y="2405614"/>
            <a:ext cx="2125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Laboratorio de enseñanza y aprendizaje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7EE5ED0-3F26-FA16-E676-7F3CE60DB810}"/>
              </a:ext>
            </a:extLst>
          </p:cNvPr>
          <p:cNvSpPr txBox="1"/>
          <p:nvPr/>
        </p:nvSpPr>
        <p:spPr>
          <a:xfrm>
            <a:off x="8751315" y="3884630"/>
            <a:ext cx="22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enseñanza y aprendizaje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49FFE43-44DB-27FD-54C4-BED112DC4B3D}"/>
              </a:ext>
            </a:extLst>
          </p:cNvPr>
          <p:cNvSpPr txBox="1"/>
          <p:nvPr/>
        </p:nvSpPr>
        <p:spPr>
          <a:xfrm>
            <a:off x="8558609" y="5067142"/>
            <a:ext cx="2088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Laboratorio de competencias</a:t>
            </a:r>
          </a:p>
        </p:txBody>
      </p:sp>
    </p:spTree>
    <p:extLst>
      <p:ext uri="{BB962C8B-B14F-4D97-AF65-F5344CB8AC3E}">
        <p14:creationId xmlns:p14="http://schemas.microsoft.com/office/powerpoint/2010/main" val="19215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/>
    </p:bldLst>
  </p:timing>
</p:sld>
</file>

<file path=ppt/slides/slide3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E1C3C-0FA9-25C5-268F-31D4E9CE7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950A01-CC28-7A2B-6023-0D4B0FCFE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802523" cy="685800"/>
          </a:xfrm>
        </p:spPr>
        <p:txBody>
          <a:bodyPr/>
          <a:lstStyle/>
          <a:p>
            <a:r>
              <a:rPr lang="de-DE" b="1" dirty="0"/>
              <a:t>La intraducibilidad del término «taller de aprendizaje» </a:t>
            </a:r>
            <a:r>
              <a:rPr lang="de-DE" sz="1400" b="1" dirty="0"/>
              <a:t>(según </a:t>
            </a:r>
            <a:r>
              <a:rPr lang="de-DE" sz="1400" b="1" dirty="0" err="1"/>
              <a:t>Müller-Naendrup,</a:t>
            </a:r>
            <a:r>
              <a:rPr lang="de-DE" sz="1400" b="1" dirty="0"/>
              <a:t> 2022)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CAE069-776A-2349-FE50-42A6A7CFE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de aprendizaje universitarios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711FE3-A1F8-1F27-48C4-51811F7DE6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34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A34DD2B-897C-868A-0449-515C40EDCE8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937376-2B48-0B4E-A3DA-B012510DF406}" type="datetime1">
              <a:rPr lang="de-DE" smtClean="0"/>
              <a:t>19/03/26</a:t>
            </a:fld>
            <a:endParaRPr lang="de-DE"/>
          </a:p>
        </p:txBody>
      </p:sp>
      <p:pic>
        <p:nvPicPr>
          <p:cNvPr id="11" name="Grafik 10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48D40FD4-30E6-7535-3257-C9C0D23B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FEA7851-BC02-89AC-9C15-ACF9C5739337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97933" y="1367392"/>
            <a:ext cx="11458706" cy="223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«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Muy a menudo se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propone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la </a:t>
            </a:r>
            <a:r>
              <a:rPr kumimoji="0" lang="de-DE" altLang="de-DE" i="0" u="none" strike="noStrike" cap="none" normalizeH="0" baseline="0" dirty="0">
                <a:ln>
                  <a:noFill/>
                </a:ln>
                <a:effectLst/>
              </a:rPr>
              <a:t>traducción simple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de las dos sílabas principales, «Lern» y «Werkstatt», como </a:t>
            </a:r>
            <a:r>
              <a:rPr kumimoji="0" lang="de-DE" altLang="de-DE" i="0" u="none" strike="noStrike" cap="none" normalizeH="0" baseline="0" dirty="0" err="1">
                <a:ln>
                  <a:noFill/>
                </a:ln>
                <a:effectLst/>
              </a:rPr>
              <a:t>«learning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workshop»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[…]. Además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,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 existen </a:t>
            </a:r>
            <a:r>
              <a:rPr kumimoji="0" lang="de-DE" altLang="de-DE" i="0" u="none" strike="noStrike" cap="none" normalizeH="0" baseline="0" dirty="0">
                <a:ln>
                  <a:noFill/>
                </a:ln>
                <a:effectLst/>
              </a:rPr>
              <a:t>variantes de traducción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como </a:t>
            </a:r>
            <a:r>
              <a:rPr kumimoji="0" lang="de-DE" altLang="de-DE" i="0" u="none" strike="noStrike" cap="none" normalizeH="0" baseline="0" dirty="0" err="1">
                <a:ln>
                  <a:noFill/>
                </a:ln>
                <a:effectLst/>
              </a:rPr>
              <a:t>«teaching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workshops», </a:t>
            </a:r>
            <a:r>
              <a:rPr kumimoji="0" lang="de-DE" altLang="de-DE" i="0" u="none" strike="noStrike" cap="none" normalizeH="0" baseline="0" dirty="0" err="1">
                <a:ln>
                  <a:noFill/>
                </a:ln>
                <a:effectLst/>
              </a:rPr>
              <a:t>«teaching </a:t>
            </a:r>
            <a:r>
              <a:rPr kumimoji="0" lang="de-DE" altLang="de-DE" i="0" u="none" strike="noStrike" cap="none" normalizeH="0" baseline="0" dirty="0" err="1">
                <a:ln>
                  <a:noFill/>
                </a:ln>
                <a:effectLst/>
              </a:rPr>
              <a:t>learning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laboratory» o simplemente 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effectLst/>
              </a:rPr>
              <a:t>«laboratory» […].»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CF7A82-05E0-D505-46F1-B19AA88E4800}"/>
              </a:ext>
            </a:extLst>
          </p:cNvPr>
          <p:cNvSpPr txBox="1"/>
          <p:nvPr/>
        </p:nvSpPr>
        <p:spPr>
          <a:xfrm>
            <a:off x="366647" y="3670274"/>
            <a:ext cx="11458706" cy="2239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Uno de los préstamos lingüísticos más conocidos del alemán en contextos pedagógicos es el </a:t>
            </a:r>
            <a:r>
              <a:rPr lang="de-DE" sz="2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término “Kindergarten” 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[…]. Aunque el término “Lernwerkstatt” aún no 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tiene ni necesita tener</a:t>
            </a:r>
            <a:r>
              <a:rPr lang="de-DE" sz="2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el estatus de préstamo lingüístico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sz="2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idea y el término 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deberían y pueden 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seguir extendiéndose a nivel</a:t>
            </a:r>
            <a:r>
              <a:rPr lang="de-DE" sz="2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internacional </a:t>
            </a:r>
            <a:r>
              <a:rPr 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[…].»</a:t>
            </a:r>
          </a:p>
        </p:txBody>
      </p:sp>
    </p:spTree>
    <p:extLst>
      <p:ext uri="{BB962C8B-B14F-4D97-AF65-F5344CB8AC3E}">
        <p14:creationId xmlns:p14="http://schemas.microsoft.com/office/powerpoint/2010/main" val="1358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FECFA-29EA-0369-E0AB-4ECED96F1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D6A1B51-996C-9A71-21EF-6D8AD7AE85D0}"/>
              </a:ext>
            </a:extLst>
          </p:cNvPr>
          <p:cNvSpPr/>
          <p:nvPr/>
        </p:nvSpPr>
        <p:spPr>
          <a:xfrm>
            <a:off x="407368" y="4437112"/>
            <a:ext cx="11377264" cy="10081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" marR="0" lvl="0" indent="0" algn="l" defTabSz="4572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«Sophie, de 10 años, explica: “En el taller de aprendizaje puedes investigar por tu cuenta; se aprende de otra manera, más para quedárselo uno mismo, no solo lo que dice la profesora o para los exámenes. Es más emocionante y te hace feliz”». 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0BBF57D-296A-E451-D163-76039CB62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Definición de taller de aprendizaje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72998E-9BDF-BABC-39C1-41C8337945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863" y="1181100"/>
            <a:ext cx="11602723" cy="2895972"/>
          </a:xfrm>
        </p:spPr>
        <p:txBody>
          <a:bodyPr/>
          <a:lstStyle/>
          <a:p>
            <a:pPr marL="344487">
              <a:spcBef>
                <a:spcPts val="600"/>
              </a:spcBef>
              <a:buFont typeface="Arial"/>
              <a:buChar char="•"/>
            </a:pPr>
            <a:r>
              <a:rPr lang="de-DE" sz="2000" dirty="0"/>
              <a:t>«En los últimos años, el término “taller de aprendizaje” se ha utilizado de forma casi inflacionaria para referirse a todo lo que no sea enseñanza frontal».</a:t>
            </a:r>
          </a:p>
          <a:p>
            <a:pPr marL="344487">
              <a:spcBef>
                <a:spcPts val="600"/>
              </a:spcBef>
              <a:buFont typeface="Arial"/>
              <a:buChar char="•"/>
            </a:pPr>
            <a:r>
              <a:rPr lang="de-DE" sz="2000" dirty="0"/>
              <a:t>«El taller de aprendizaje describe un concepto que permite al alumno trabajar de forma activa y autónoma, </a:t>
            </a:r>
            <a:r>
              <a:rPr lang="de-DE" sz="2000" dirty="0"/>
              <a:t>desarrollando</a:t>
            </a:r>
            <a:r>
              <a:rPr lang="de-DE" sz="2000" dirty="0"/>
              <a:t> </a:t>
            </a:r>
            <a:r>
              <a:rPr lang="de-DE" sz="2000" b="1" dirty="0"/>
              <a:t>sus propios objetivos</a:t>
            </a:r>
            <a:r>
              <a:rPr lang="de-DE" sz="2000" dirty="0"/>
              <a:t>, tanto en lo organizativo como en lo sustantivo. El entorno de aprendizaje </a:t>
            </a:r>
            <a:r>
              <a:rPr lang="de-DE" sz="2000" b="1" dirty="0"/>
              <a:t>impulsa el progreso y los itinerarios de aprendizaje individuales </a:t>
            </a:r>
            <a:r>
              <a:rPr lang="de-DE" sz="2000" dirty="0"/>
              <a:t>y fomenta </a:t>
            </a:r>
            <a:r>
              <a:rPr lang="de-DE" sz="2000" b="1" dirty="0"/>
              <a:t>el pensamiento y el trabajo constructivistas</a:t>
            </a:r>
            <a:r>
              <a:rPr lang="de-DE" sz="2000" dirty="0"/>
              <a:t>». </a:t>
            </a:r>
            <a:r>
              <a:rPr lang="de-DE" sz="1400" dirty="0"/>
              <a:t>                 (Schedl 2014, </a:t>
            </a:r>
            <a:r>
              <a:rPr lang="de-DE" sz="1400" dirty="0" err="1"/>
              <a:t>rec</a:t>
            </a:r>
            <a:r>
              <a:rPr lang="de-DE" sz="1400" dirty="0"/>
              <a:t>. MP)</a:t>
            </a:r>
            <a:endParaRPr lang="de-DE" sz="800" dirty="0"/>
          </a:p>
          <a:p>
            <a:pPr marL="1587" indent="0">
              <a:spcBef>
                <a:spcPts val="600"/>
              </a:spcBef>
            </a:pPr>
            <a:endParaRPr lang="de-DE" sz="8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7EA9D-8A5C-BA2C-8DD4-95A7281C1F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universitarios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80AEA5-1848-DCD1-CA97-F559F1B2D7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35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5411A2F-86AD-6945-8F01-8D8685EDEB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4625A96-004E-FA40-8773-F7488476E393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B11D3E6E-AB63-0B2D-243D-17FCF8AE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53536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36D46-55E4-ABD0-8533-EB6816C0D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7A8D3B0-3474-9064-1833-475D86500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El taller de aprendizaje como espacio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391D0D-806E-50D6-E660-0F169C84D1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universitarios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2871E9-9690-9B02-6886-6B775A789F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36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865AE6-E547-3172-9E85-0DFD5E6BF3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4625A96-004E-FA40-8773-F7488476E393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F79CFA7C-4908-ABB9-5676-5ACD63D7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3" name="Bild 1" descr="GS Kitzingen LWS.jpg">
            <a:extLst>
              <a:ext uri="{FF2B5EF4-FFF2-40B4-BE49-F238E27FC236}">
                <a16:creationId xmlns:a16="http://schemas.microsoft.com/office/drawing/2014/main" id="{4E7E6088-ED54-1104-23AB-34A9CD20A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46" y="3501006"/>
            <a:ext cx="4972167" cy="3384378"/>
          </a:xfrm>
          <a:prstGeom prst="rect">
            <a:avLst/>
          </a:prstGeom>
        </p:spPr>
      </p:pic>
      <p:pic>
        <p:nvPicPr>
          <p:cNvPr id="8" name="Bild 3" descr="Multimedia Lernwerkstatt Kirnbachschule Tübingen.jpg">
            <a:extLst>
              <a:ext uri="{FF2B5EF4-FFF2-40B4-BE49-F238E27FC236}">
                <a16:creationId xmlns:a16="http://schemas.microsoft.com/office/drawing/2014/main" id="{70DE21BE-4FC8-BCB4-4F1C-F0DC1D705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501007"/>
            <a:ext cx="5089287" cy="3384377"/>
          </a:xfrm>
          <a:prstGeom prst="rect">
            <a:avLst/>
          </a:prstGeom>
        </p:spPr>
      </p:pic>
      <p:pic>
        <p:nvPicPr>
          <p:cNvPr id="9" name="Bild 4" descr="lernwerkstatt-3 Grundschule Egloffstein.jpg">
            <a:extLst>
              <a:ext uri="{FF2B5EF4-FFF2-40B4-BE49-F238E27FC236}">
                <a16:creationId xmlns:a16="http://schemas.microsoft.com/office/drawing/2014/main" id="{9C675C90-088F-7357-B849-CDAF8FAFF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03" y="1"/>
            <a:ext cx="4737427" cy="3501007"/>
          </a:xfrm>
          <a:prstGeom prst="rect">
            <a:avLst/>
          </a:prstGeom>
        </p:spPr>
      </p:pic>
      <p:pic>
        <p:nvPicPr>
          <p:cNvPr id="10" name="Bild 5" descr="LWM9 Erich-Kästner-Schule-Nürnberg.jpg">
            <a:extLst>
              <a:ext uri="{FF2B5EF4-FFF2-40B4-BE49-F238E27FC236}">
                <a16:creationId xmlns:a16="http://schemas.microsoft.com/office/drawing/2014/main" id="{CED14D85-EBB9-EA90-7F33-05F084221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0" y="-2"/>
            <a:ext cx="527260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C7475-D36D-28BE-1BB7-A943FB48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272DC3-568A-2B9D-94AF-2B95F3BC2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El taller de aprendizaje como espacio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57606-F3A8-A6A1-0B81-1EC66B596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universitarios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95E235-FD84-E8BF-1E5B-EE5C0E7E98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37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4D3DE16-0463-0070-217A-2977488073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4625A96-004E-FA40-8773-F7488476E393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A85B034E-3DAB-077F-A722-1537037F4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19" name="Bild 6" descr="IMG_1103.jpg">
            <a:extLst>
              <a:ext uri="{FF2B5EF4-FFF2-40B4-BE49-F238E27FC236}">
                <a16:creationId xmlns:a16="http://schemas.microsoft.com/office/drawing/2014/main" id="{73CB467E-3426-7C0E-11C2-7BD0C169B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01" y="-27384"/>
            <a:ext cx="4860032" cy="3599412"/>
          </a:xfrm>
          <a:prstGeom prst="rect">
            <a:avLst/>
          </a:prstGeom>
        </p:spPr>
      </p:pic>
      <p:pic>
        <p:nvPicPr>
          <p:cNvPr id="20" name="Bild 7" descr="mathelernwerkstatt.jpg">
            <a:extLst>
              <a:ext uri="{FF2B5EF4-FFF2-40B4-BE49-F238E27FC236}">
                <a16:creationId xmlns:a16="http://schemas.microsoft.com/office/drawing/2014/main" id="{78D5E5A9-F93B-9749-1D1A-F8DC718AB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-27383"/>
            <a:ext cx="4968553" cy="3599412"/>
          </a:xfrm>
          <a:prstGeom prst="rect">
            <a:avLst/>
          </a:prstGeom>
        </p:spPr>
      </p:pic>
      <p:pic>
        <p:nvPicPr>
          <p:cNvPr id="21" name="Bild 8" descr="km2_Lernwerkstatt.jpg">
            <a:extLst>
              <a:ext uri="{FF2B5EF4-FFF2-40B4-BE49-F238E27FC236}">
                <a16:creationId xmlns:a16="http://schemas.microsoft.com/office/drawing/2014/main" id="{53158CD2-0EC5-6A5C-4C56-55F300E52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3573017"/>
            <a:ext cx="4839901" cy="3284983"/>
          </a:xfrm>
          <a:prstGeom prst="rect">
            <a:avLst/>
          </a:prstGeom>
        </p:spPr>
      </p:pic>
      <p:pic>
        <p:nvPicPr>
          <p:cNvPr id="22" name="Bild 9" descr="lernwerkstatt-3.jpg">
            <a:extLst>
              <a:ext uri="{FF2B5EF4-FFF2-40B4-BE49-F238E27FC236}">
                <a16:creationId xmlns:a16="http://schemas.microsoft.com/office/drawing/2014/main" id="{AD1E232F-9F1D-EDBF-3974-B34408981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573016"/>
            <a:ext cx="4968553" cy="32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67CA529-8A15-C48F-26A6-707B24569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6" y="908720"/>
            <a:ext cx="11233248" cy="4495800"/>
          </a:xfrm>
        </p:spPr>
        <p:txBody>
          <a:bodyPr/>
          <a:lstStyle/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ofrece objetos que «desconcertan» a los alumnos, los inspiran, estimulan todos los sentidos y ponen en marcha procesos creativos.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está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abierto a la diversidad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en el diseño de los estímulos de aprendizaje.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permite a los alumnos, con sus diferentes perfiles,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acceder de forma individualizada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a los contenidos de aprendizaje.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ofrece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materiales y herramientas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para la experimentación inmediata y el diseño creativo de los resultados del aprendizaje.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ofrece oportunidades para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la comunicación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y para 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de-DE" sz="1900" b="0" kern="0" noProof="0" dirty="0">
                <a:sym typeface="Arial"/>
              </a:rPr>
              <a:t>        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retirarse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a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 solas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es un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solidFill>
                  <a:srgbClr val="96193F"/>
                </a:solidFill>
                <a:effectLst/>
                <a:uLnTx/>
                <a:uFillTx/>
                <a:sym typeface="Arial"/>
              </a:rPr>
              <a:t>espacio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 multifuncional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solidFill>
                  <a:srgbClr val="96193F"/>
                </a:solidFill>
                <a:effectLst/>
                <a:uLnTx/>
                <a:uFillTx/>
                <a:sym typeface="Arial"/>
              </a:rPr>
              <a:t>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... sirve como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solidFill>
                  <a:srgbClr val="96193F"/>
                </a:solidFill>
                <a:effectLst/>
                <a:uLnTx/>
                <a:uFillTx/>
                <a:sym typeface="Arial"/>
              </a:rPr>
              <a:t>espacio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para el intercambio de ideas.</a:t>
            </a: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… ofrece, como </a:t>
            </a:r>
            <a:r>
              <a:rPr kumimoji="0" lang="de-DE" sz="1900" b="1" i="0" u="none" strike="noStrike" kern="0" cap="none" spc="0" normalizeH="0" baseline="0" noProof="0" dirty="0">
                <a:ln>
                  <a:noFill/>
                </a:ln>
                <a:solidFill>
                  <a:srgbClr val="96193F"/>
                </a:solidFill>
                <a:effectLst/>
                <a:uLnTx/>
                <a:uFillTx/>
                <a:sym typeface="Arial"/>
              </a:rPr>
              <a:t>espacio, </a:t>
            </a:r>
            <a:r>
              <a:rPr kumimoji="0" lang="de-DE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suficiente lugar para la realización de diferentes acciones individuales y colectivas» 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                            (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sym typeface="Arial"/>
              </a:rPr>
              <a:t>VeLW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 2009,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sym typeface="Arial"/>
              </a:rPr>
              <a:t>énfasis 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de MP)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DCC1D7-28D4-CFED-38C1-94F076B5C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200" b="1" dirty="0"/>
              <a:t>«Un taller de aprendizaje…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A8A7F6-F0C5-97BD-0DA5-5444FB5B8F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4BE002-9204-5753-C64F-44B70BEF2A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2C501EE-CD04-41E7-B440-C3B3477471E4}" type="slidenum">
              <a:rPr lang="de-DE" altLang="de-DE" smtClean="0"/>
              <a:t>38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EA1B46F-BF4C-F369-682E-44C4509196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8F4A54D-DE8B-894E-87D2-B5F575CC8851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DE76F3C0-986D-3683-6459-CF9A4CDFB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894E951C-65DE-4F42-BF3B-BDD3A87E1247}"/>
              </a:ext>
            </a:extLst>
          </p:cNvPr>
          <p:cNvSpPr/>
          <p:nvPr/>
        </p:nvSpPr>
        <p:spPr>
          <a:xfrm>
            <a:off x="7657485" y="3356992"/>
            <a:ext cx="3213733" cy="1800200"/>
          </a:xfrm>
          <a:prstGeom prst="roundRect">
            <a:avLst/>
          </a:prstGeom>
          <a:gradFill>
            <a:gsLst>
              <a:gs pos="0">
                <a:srgbClr val="002060"/>
              </a:gs>
              <a:gs pos="100000">
                <a:schemeClr val="tx2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talleres de aprendizaje son lugares especiales (</a:t>
            </a:r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¡</a:t>
            </a:r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pero no </a:t>
            </a:r>
            <a:r>
              <a:rPr lang="de-DE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(solo) </a:t>
            </a:r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espacios!) en los que se aprende.</a:t>
            </a:r>
            <a:endParaRPr lang="de-DE" b="1" cap="small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D0C472-A84B-FA14-8745-AFDAB648CB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492896"/>
            <a:ext cx="12187501" cy="695619"/>
          </a:xfrm>
        </p:spPr>
        <p:txBody>
          <a:bodyPr/>
          <a:lstStyle/>
          <a:p>
            <a:r>
              <a:rPr lang="de-DE" sz="3200" b="1" dirty="0"/>
              <a:t>Concepto «Lern – Werk – Statt»</a:t>
            </a:r>
            <a:r>
              <a:rPr lang="de-DE" sz="3200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A63B14-B88F-6A32-B8A0-4727BCD6EE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6154B5-2A55-514F-B843-35924FC45DB9}" type="datetime1">
              <a:rPr lang="de-DE" smtClean="0"/>
              <a:t>19/03/26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53F6A2-CA2F-5AB4-0BBD-0980BB8C4E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1C92FA-20AF-AFF0-D60A-E80974D61A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780535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01D9A5-020B-442A-89F7-9703032DD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9946540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FDC24E4-7110-28D0-DFC3-098F65026749}"/>
              </a:ext>
            </a:extLst>
          </p:cNvPr>
          <p:cNvGrpSpPr/>
          <p:nvPr/>
        </p:nvGrpSpPr>
        <p:grpSpPr>
          <a:xfrm>
            <a:off x="2270346" y="1205518"/>
            <a:ext cx="7695759" cy="4446963"/>
            <a:chOff x="2537633" y="1029830"/>
            <a:chExt cx="7730033" cy="4513880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94CCE204-7209-4CF7-900C-473498584C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633" y="1029830"/>
              <a:ext cx="3704620" cy="4513880"/>
              <a:chOff x="1299" y="1565"/>
              <a:chExt cx="1591" cy="2145"/>
            </a:xfrm>
            <a:solidFill>
              <a:srgbClr val="4BACC6">
                <a:lumMod val="20000"/>
                <a:lumOff val="80000"/>
              </a:srgbClr>
            </a:solidFill>
          </p:grpSpPr>
          <p:sp>
            <p:nvSpPr>
              <p:cNvPr id="9" name="AutoShape 6">
                <a:extLst>
                  <a:ext uri="{FF2B5EF4-FFF2-40B4-BE49-F238E27FC236}">
                    <a16:creationId xmlns:a16="http://schemas.microsoft.com/office/drawing/2014/main" id="{D6E5C6A1-2B47-46B2-A806-F36CDE292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" y="1565"/>
                <a:ext cx="1591" cy="2145"/>
              </a:xfrm>
              <a:prstGeom prst="roundRect">
                <a:avLst>
                  <a:gd name="adj" fmla="val 16667"/>
                </a:avLst>
              </a:prstGeom>
              <a:grpFill/>
              <a:ln w="25560">
                <a:solidFill>
                  <a:srgbClr val="4BACC6">
                    <a:lumMod val="50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Times New Roman" charset="0"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ヒラギノ角ゴ ProN W6" charset="0"/>
                  <a:cs typeface="ヒラギノ角ゴ ProN W6" charset="0"/>
                </a:endParaRPr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4405D0DA-60DA-4108-A839-6ABAC737C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1669"/>
                <a:ext cx="1295" cy="391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48240" bIns="0"/>
              <a:lstStyle/>
              <a:p>
                <a:pPr marL="47625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7625" algn="l"/>
                    <a:tab pos="962025" algn="l"/>
                    <a:tab pos="1876425" algn="l"/>
                    <a:tab pos="2790825" algn="l"/>
                    <a:tab pos="3705225" algn="l"/>
                    <a:tab pos="4619625" algn="l"/>
                    <a:tab pos="5534025" algn="l"/>
                    <a:tab pos="6448425" algn="l"/>
                    <a:tab pos="7362825" algn="l"/>
                    <a:tab pos="8277225" algn="l"/>
                    <a:tab pos="9191625" algn="l"/>
                    <a:tab pos="10106025" algn="l"/>
                  </a:tabLst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N W6" charset="0"/>
                    <a:cs typeface="Arial" charset="0"/>
                  </a:rPr>
                  <a:t>Concepto formativo</a:t>
                </a:r>
              </a:p>
            </p:txBody>
          </p:sp>
        </p:grp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204E4E3B-5758-4408-8C0E-06F285870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63046" y="1029830"/>
              <a:ext cx="3704620" cy="4513880"/>
              <a:chOff x="3898" y="1565"/>
              <a:chExt cx="1537" cy="2130"/>
            </a:xfrm>
            <a:solidFill>
              <a:srgbClr val="4BACC6">
                <a:lumMod val="20000"/>
                <a:lumOff val="80000"/>
              </a:srgbClr>
            </a:solidFill>
          </p:grpSpPr>
          <p:sp>
            <p:nvSpPr>
              <p:cNvPr id="12" name="AutoShape 9">
                <a:extLst>
                  <a:ext uri="{FF2B5EF4-FFF2-40B4-BE49-F238E27FC236}">
                    <a16:creationId xmlns:a16="http://schemas.microsoft.com/office/drawing/2014/main" id="{0CFC4BF4-EB46-4B26-933B-3B93F651E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8" y="1565"/>
                <a:ext cx="1537" cy="2130"/>
              </a:xfrm>
              <a:prstGeom prst="roundRect">
                <a:avLst>
                  <a:gd name="adj" fmla="val 16667"/>
                </a:avLst>
              </a:prstGeom>
              <a:grpFill/>
              <a:ln w="25560">
                <a:solidFill>
                  <a:srgbClr val="4BACC6">
                    <a:lumMod val="50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Times New Roman" charset="0"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ヒラギノ角ゴ ProN W6" charset="0"/>
                  <a:cs typeface="ヒラギノ角ゴ ProN W6" charset="0"/>
                </a:endParaRPr>
              </a:p>
            </p:txBody>
          </p: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260431F8-F484-41FA-9804-9C2967A1E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0" y="1668"/>
                <a:ext cx="1383" cy="391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48240" bIns="0"/>
              <a:lstStyle/>
              <a:p>
                <a:pPr marL="47625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7625" algn="l"/>
                    <a:tab pos="962025" algn="l"/>
                    <a:tab pos="1876425" algn="l"/>
                    <a:tab pos="2790825" algn="l"/>
                    <a:tab pos="3705225" algn="l"/>
                    <a:tab pos="4619625" algn="l"/>
                    <a:tab pos="5534025" algn="l"/>
                    <a:tab pos="6448425" algn="l"/>
                    <a:tab pos="7362825" algn="l"/>
                    <a:tab pos="8277225" algn="l"/>
                    <a:tab pos="9191625" algn="l"/>
                    <a:tab pos="10106025" algn="l"/>
                  </a:tabLst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N W6" charset="0"/>
                    <a:cs typeface="Arial" charset="0"/>
                  </a:rPr>
                  <a:t>Concepto de formación continua</a:t>
                </a:r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EE4FB49-D223-4DCE-87A5-DA19FD9A1C9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746198" y="2752281"/>
              <a:ext cx="1015663" cy="2327776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vert="vert270"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Concepto didáctico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5B8C39-A613-4F34-A595-767715F29535}"/>
                </a:ext>
              </a:extLst>
            </p:cNvPr>
            <p:cNvSpPr txBox="1">
              <a:spLocks/>
            </p:cNvSpPr>
            <p:nvPr/>
          </p:nvSpPr>
          <p:spPr>
            <a:xfrm>
              <a:off x="4855726" y="2752281"/>
              <a:ext cx="1292662" cy="2327776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vert="vert270"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Concepto de materiales y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Concepto de organización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3F9A55F-986A-4B9C-ABFE-5529559EE554}"/>
                </a:ext>
              </a:extLst>
            </p:cNvPr>
            <p:cNvSpPr txBox="1">
              <a:spLocks/>
            </p:cNvSpPr>
            <p:nvPr/>
          </p:nvSpPr>
          <p:spPr>
            <a:xfrm>
              <a:off x="6242253" y="2752281"/>
              <a:ext cx="1465767" cy="2327776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vert="vert270"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Concepto de espacio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120B20A-9A7C-4440-A9AE-D23C3C19A972}"/>
                </a:ext>
              </a:extLst>
            </p:cNvPr>
            <p:cNvSpPr txBox="1">
              <a:spLocks/>
            </p:cNvSpPr>
            <p:nvPr/>
          </p:nvSpPr>
          <p:spPr>
            <a:xfrm>
              <a:off x="7805179" y="2752281"/>
              <a:ext cx="1292662" cy="2327776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vert="vert270"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Concepto de investigación y evaluación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F4814DFE-0A64-4C1F-BAF1-27D6F0A36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000" y="1314290"/>
              <a:ext cx="7675666" cy="1437991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2147483647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045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450" y="0"/>
                  </a:lnTo>
                  <a:close/>
                  <a:moveTo>
                    <a:pt x="10450" y="0"/>
                  </a:moveTo>
                </a:path>
              </a:pathLst>
            </a:custGeom>
            <a:solidFill>
              <a:srgbClr val="FFFFFF"/>
            </a:solidFill>
            <a:ln w="25560">
              <a:solidFill>
                <a:srgbClr val="4BACC6">
                  <a:lumMod val="50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9" name="Grafik 1">
              <a:extLst>
                <a:ext uri="{FF2B5EF4-FFF2-40B4-BE49-F238E27FC236}">
                  <a16:creationId xmlns:a16="http://schemas.microsoft.com/office/drawing/2014/main" id="{ED3918A7-80B6-4AA5-8958-1D394DC9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4933" y="1739354"/>
              <a:ext cx="1942614" cy="88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D62660-04D3-BC22-2C7E-4442FCFD66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9C38C9C-A404-564C-AB71-C3AE254E82D0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83EFACF-D291-0B3E-9D70-0C3274599C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1C8F2E3-86BC-88AA-5B72-EB54D48310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4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F4F7C6CB-AECB-CC52-9DFA-AB56221C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52610"/>
      </p:ext>
    </p:extLst>
  </p:cSld>
  <p:clrMapOvr>
    <a:masterClrMapping/>
  </p:clrMapOvr>
</p:sld>
</file>

<file path=ppt/slides/slide40.xml><?xml version="1.0" encoding="utf-8"?>
<p:sld xmlns:a16="http://schemas.microsoft.com/office/drawing/2014/main" xmlns:p14="http://schemas.microsoft.com/office/powerpoint/2010/main" xmlns:p188="http://schemas.microsoft.com/office/powerpoint/2018/8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8CD7C-95CD-3914-836C-ED277DEB2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033768-C6F0-B417-5198-1A62DE57F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802523" cy="685800"/>
          </a:xfrm>
        </p:spPr>
        <p:txBody>
          <a:bodyPr/>
          <a:lstStyle/>
          <a:p>
            <a:r>
              <a:rPr lang="de-DE" b="1" dirty="0"/>
              <a:t>El concepto de «Lern – Werk – Statt» </a:t>
            </a:r>
            <a:r>
              <a:rPr lang="de-DE" sz="1400" b="1" dirty="0"/>
              <a:t>(Franz, 2012)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864291-9BA1-0FAF-DFA5-05CDD0CD06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CFA6B1-503D-5F71-F971-8AAB441ECD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40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0C53FC2-1A20-44CB-E0DF-94738FF9DF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937376-2B48-0B4E-A3DA-B012510DF406}" type="datetime1">
              <a:rPr lang="de-DE" smtClean="0"/>
              <a:t>19/03/26</a:t>
            </a:fld>
            <a:endParaRPr lang="de-DE"/>
          </a:p>
        </p:txBody>
      </p:sp>
      <p:pic>
        <p:nvPicPr>
          <p:cNvPr id="11" name="Grafik 10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BF0FE508-B9FC-194D-3E06-155CEE1B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F887872-E1FE-8307-B49B-144CC4797D80}"/>
              </a:ext>
            </a:extLst>
          </p:cNvPr>
          <p:cNvSpPr txBox="1"/>
          <p:nvPr/>
        </p:nvSpPr>
        <p:spPr>
          <a:xfrm>
            <a:off x="500522" y="1129139"/>
            <a:ext cx="11190956" cy="459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«El término «taller de aprendizaje» es una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composición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[…], se compone de los morfemas «aprendizaje», «obra» y «lugar». Un «[</a:t>
            </a:r>
            <a:r>
              <a:rPr lang="de-DE" sz="2200" b="1" dirty="0">
                <a:solidFill>
                  <a:srgbClr val="9619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lugar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]» es, en nuestro uso cotidiano del lenguaje, un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sitio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un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entorno determinado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El morfema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«werk»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tiene dos significados en el lenguaje coloquial: en forma de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sustantivo «Werk»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alude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un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trabajo terminado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al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producto del esfuerzo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En forma de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verbo «werken»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tiene un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significado procesual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designa el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camino hasta que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completa una «obra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».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«Lern», en el contexto de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«lernen»,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 en el lenguaje cotidiano la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adquisición de conocimientos, habilidades y destrezas,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así como el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desarrollo personal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un individuo. 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(Franz 2012: 22; </a:t>
            </a:r>
            <a:r>
              <a:rPr lang="de-DE" sz="14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énfasis 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MP)</a:t>
            </a:r>
          </a:p>
        </p:txBody>
      </p:sp>
    </p:spTree>
    <p:extLst>
      <p:ext uri="{BB962C8B-B14F-4D97-AF65-F5344CB8AC3E}">
        <p14:creationId xmlns:p14="http://schemas.microsoft.com/office/powerpoint/2010/main" val="17221814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8B41-5009-8FCE-3D34-0D659EE26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1F5B7E-F572-FD5E-0FD3-0D7A6E8F96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802523" cy="685800"/>
          </a:xfrm>
        </p:spPr>
        <p:txBody>
          <a:bodyPr/>
          <a:lstStyle/>
          <a:p>
            <a:r>
              <a:rPr lang="de-DE" b="1" dirty="0"/>
              <a:t>El concepto de «Lern – Werk – Statt» </a:t>
            </a:r>
            <a:r>
              <a:rPr lang="de-DE" sz="1400" b="1" dirty="0"/>
              <a:t>(Peschel 2020)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F33CDA-A7D5-BE27-E4C0-90E98BB87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813D42-74B5-517C-A3F0-49073B9840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41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102A4A6-6594-229D-DB92-483EDD8382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937376-2B48-0B4E-A3DA-B012510DF406}" type="datetime1">
              <a:rPr lang="de-DE" smtClean="0"/>
              <a:t>19/03/26</a:t>
            </a:fld>
            <a:endParaRPr lang="de-DE"/>
          </a:p>
        </p:txBody>
      </p:sp>
      <p:pic>
        <p:nvPicPr>
          <p:cNvPr id="11" name="Grafik 10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E843570-2283-F55B-9147-31E89223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84A0332-8280-12AE-5F26-4479A0E3EACB}"/>
              </a:ext>
            </a:extLst>
          </p:cNvPr>
          <p:cNvGrpSpPr/>
          <p:nvPr/>
        </p:nvGrpSpPr>
        <p:grpSpPr>
          <a:xfrm>
            <a:off x="2174363" y="1265680"/>
            <a:ext cx="7843268" cy="1415599"/>
            <a:chOff x="2239289" y="1266569"/>
            <a:chExt cx="7843268" cy="1415599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B1FA8E9-7420-5930-53CA-2C07B048FA0D}"/>
                </a:ext>
              </a:extLst>
            </p:cNvPr>
            <p:cNvSpPr txBox="1"/>
            <p:nvPr/>
          </p:nvSpPr>
          <p:spPr>
            <a:xfrm>
              <a:off x="2239289" y="1266569"/>
              <a:ext cx="28486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b="1" dirty="0" err="1">
                  <a:solidFill>
                    <a:srgbClr val="00487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Taller de</a:t>
              </a:r>
              <a:r>
                <a:rPr kumimoji="0" lang="de-DE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87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aprendizaje</a:t>
              </a:r>
              <a:endParaRPr lang="de-DE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3031043-07C4-000E-65F0-C66B38F91C49}"/>
                </a:ext>
              </a:extLst>
            </p:cNvPr>
            <p:cNvSpPr txBox="1"/>
            <p:nvPr/>
          </p:nvSpPr>
          <p:spPr>
            <a:xfrm>
              <a:off x="4713478" y="2128170"/>
              <a:ext cx="289489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b="1" dirty="0" err="1">
                  <a:solidFill>
                    <a:srgbClr val="00487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Taller de </a:t>
              </a:r>
              <a:r>
                <a:rPr kumimoji="0" lang="de-DE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87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aprendizaje</a:t>
              </a:r>
              <a:endParaRPr lang="de-DE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9542200-40FD-7367-07A5-7A135A30D8AE}"/>
                </a:ext>
              </a:extLst>
            </p:cNvPr>
            <p:cNvSpPr txBox="1"/>
            <p:nvPr/>
          </p:nvSpPr>
          <p:spPr>
            <a:xfrm>
              <a:off x="7104113" y="1266569"/>
              <a:ext cx="29784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b="1" dirty="0" err="1">
                  <a:solidFill>
                    <a:srgbClr val="00487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Taller </a:t>
              </a:r>
              <a:r>
                <a:rPr kumimoji="0" lang="de-DE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87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aprendizaje</a:t>
              </a:r>
              <a:endParaRPr lang="de-DE" dirty="0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56522E25-6618-5509-77FA-27F6BF0D216F}"/>
              </a:ext>
            </a:extLst>
          </p:cNvPr>
          <p:cNvSpPr txBox="1"/>
          <p:nvPr/>
        </p:nvSpPr>
        <p:spPr>
          <a:xfrm>
            <a:off x="608706" y="3429000"/>
            <a:ext cx="10974585" cy="206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«El término “taller de aprendizaje” (LWS) se ha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consolidado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designar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principalmente en un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sentido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espacial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un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tipo de aprendizaje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aleja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 formas habituales de enseñanza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que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sitúa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aprendizaje de los niños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el sentido de “construcciones de autoaprendizaje” […]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 el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centro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 debate; de ahí </a:t>
            </a:r>
            <a:r>
              <a:rPr lang="de-DE" sz="2200" b="1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nombre de “taller de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aprendizaje”» 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(Peschel 2020: 98; </a:t>
            </a:r>
            <a:r>
              <a:rPr lang="de-DE" sz="14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MP)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9B31A71-6793-57BA-98E7-8068866BFAC0}"/>
              </a:ext>
            </a:extLst>
          </p:cNvPr>
          <p:cNvCxnSpPr>
            <a:cxnSpLocks/>
          </p:cNvCxnSpPr>
          <p:nvPr/>
        </p:nvCxnSpPr>
        <p:spPr>
          <a:xfrm>
            <a:off x="3618554" y="1996561"/>
            <a:ext cx="0" cy="1369436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7AA43D5-203E-BCEB-B1CC-E55016D786F5}"/>
              </a:ext>
            </a:extLst>
          </p:cNvPr>
          <p:cNvSpPr txBox="1"/>
          <p:nvPr/>
        </p:nvSpPr>
        <p:spPr>
          <a:xfrm>
            <a:off x="256006" y="3428999"/>
            <a:ext cx="11679983" cy="256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referencia a la «obra» en un </a:t>
            </a:r>
            <a:r>
              <a:rPr lang="de-DE" sz="22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 (LernWERKstatt)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interpreta de formas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igualmente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diversas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Aunque el aprendizaje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sitúa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menudo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el centro de atención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el sentido de una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«obra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acabada, orientada al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producto» […], la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«obra» en LWS no suele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estar</a:t>
            </a:r>
          </a:p>
          <a:p>
            <a:pPr algn="ctr">
              <a:lnSpc>
                <a:spcPct val="150000"/>
              </a:lnSpc>
            </a:pP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está claramente definida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Las referencias al aprendizaje y al lugar (</a:t>
            </a:r>
            <a:r>
              <a:rPr lang="de-DE" sz="22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LERNwerkSTATT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predominan […] en la mayoría de los casos sobre la referencia disciplinaria o didáctica. 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(Peschel 2020: 98; </a:t>
            </a:r>
            <a:r>
              <a:rPr lang="de-DE" sz="14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MP)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DA1B0A5-0354-F8B1-2CBF-52BE71A50E0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95998" y="2681279"/>
            <a:ext cx="2" cy="74772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7AF5E72F-38ED-4E44-F7BE-2665BF89CC8A}"/>
              </a:ext>
            </a:extLst>
          </p:cNvPr>
          <p:cNvSpPr txBox="1"/>
          <p:nvPr/>
        </p:nvSpPr>
        <p:spPr>
          <a:xfrm>
            <a:off x="256005" y="3428998"/>
            <a:ext cx="11679983" cy="256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[…] El término </a:t>
            </a:r>
            <a:r>
              <a:rPr lang="de-DE" sz="22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LernwerkSTATT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[implica] el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espacio como lugar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Este se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sitúa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mayoritariamente como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espacio material y físico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[…]. El concepto de espacio se interpreta en diversos contextos pedagógico-didácticos […], pero con menos frecuencia desde una perspectiva disciplinaria o didáctica. También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espacios virtuales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las ofertas digitales se 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denominan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[…] </a:t>
            </a:r>
            <a:r>
              <a:rPr lang="de-DE" sz="2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LWS</a:t>
            </a:r>
            <a:r>
              <a:rPr lang="de-DE" sz="2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(Peschel 2020: 98; </a:t>
            </a:r>
            <a:r>
              <a:rPr lang="de-DE" sz="14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énfasis 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MP)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4812AAE-73A2-650F-E361-DD6A45C59853}"/>
              </a:ext>
            </a:extLst>
          </p:cNvPr>
          <p:cNvCxnSpPr>
            <a:cxnSpLocks/>
          </p:cNvCxnSpPr>
          <p:nvPr/>
        </p:nvCxnSpPr>
        <p:spPr>
          <a:xfrm>
            <a:off x="8760296" y="1979617"/>
            <a:ext cx="0" cy="1369436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8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21" grpId="0"/>
    </p:bldLst>
  </p:timing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7ADD8F-F555-8946-8ACF-0C514F41C0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«Término genérico»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D78225-B357-3649-944F-33143125D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2896" y="1188720"/>
            <a:ext cx="6967727" cy="4809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«... se ha intentado </a:t>
            </a:r>
            <a:r>
              <a:rPr lang="de-DE" dirty="0"/>
              <a:t>aclarar</a:t>
            </a:r>
            <a:r>
              <a:rPr lang="de-DE" b="1" dirty="0"/>
              <a:t> los conceptos de taller de aprendizaje y trabajo en talleres de aprendizaje</a:t>
            </a:r>
            <a:r>
              <a:rPr lang="de-DE" dirty="0"/>
              <a:t>, ya que a lo largo de los últimos 30 años estos se han convertido en un </a:t>
            </a:r>
            <a:r>
              <a:rPr lang="de-DE" dirty="0"/>
              <a:t>“término genérico” para todo aquello</a:t>
            </a:r>
          </a:p>
          <a:p>
            <a:pPr>
              <a:lnSpc>
                <a:spcPct val="100000"/>
              </a:lnSpc>
            </a:pPr>
            <a:r>
              <a:rPr lang="de-DE" dirty="0"/>
              <a:t>que pretendía presentarse como una pedagogía innovadora.</a:t>
            </a:r>
          </a:p>
          <a:p>
            <a:pPr>
              <a:lnSpc>
                <a:spcPct val="100000"/>
              </a:lnSpc>
            </a:pPr>
            <a:r>
              <a:rPr lang="de-DE" dirty="0"/>
              <a:t>Esto llevó a que se subsumieran muchas cosas bajo estos conceptos y, con ello, la idea original de taller de aprendizaje y trabajo en taller de aprendizaje </a:t>
            </a:r>
            <a:r>
              <a:rPr lang="de-DE" dirty="0"/>
              <a:t>corriera </a:t>
            </a:r>
            <a:r>
              <a:rPr lang="de-DE" dirty="0"/>
              <a:t>cada vez más </a:t>
            </a:r>
            <a:r>
              <a:rPr lang="de-DE" dirty="0"/>
              <a:t>el riesgo de perderse en</a:t>
            </a:r>
            <a:r>
              <a:rPr lang="de-DE" b="1" dirty="0"/>
              <a:t> la neblina de la ambigüedad»</a:t>
            </a:r>
            <a:r>
              <a:rPr lang="de-DE" dirty="0"/>
              <a:t> </a:t>
            </a:r>
          </a:p>
          <a:p>
            <a:pPr algn="r">
              <a:lnSpc>
                <a:spcPct val="100000"/>
              </a:lnSpc>
            </a:pPr>
            <a:endParaRPr lang="de-DE" sz="1400" dirty="0"/>
          </a:p>
          <a:p>
            <a:pPr algn="r">
              <a:lnSpc>
                <a:spcPct val="100000"/>
              </a:lnSpc>
            </a:pPr>
            <a:r>
              <a:rPr lang="de-DE" sz="1400" dirty="0"/>
              <a:t>(Schmude y Wedekind 2014: 108)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91A48E-35FB-014A-99BE-A7509CFD23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de aprendizaje universitarios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0C1D5C-D880-6343-BB3E-49E4943510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42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CC7C049-FE72-344D-9EF7-AA12F1F309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CD5457-936B-EE4F-8722-FF456794E7C7}" type="datetime1">
              <a:rPr lang="de-DE" smtClean="0"/>
              <a:t>19/03/26</a:t>
            </a:fld>
            <a:endParaRPr lang="de-DE"/>
          </a:p>
        </p:txBody>
      </p:sp>
      <p:pic>
        <p:nvPicPr>
          <p:cNvPr id="1026" name="Picture 2" descr="Rainbow umbrella: Amazon.de: Luggage">
            <a:extLst>
              <a:ext uri="{FF2B5EF4-FFF2-40B4-BE49-F238E27FC236}">
                <a16:creationId xmlns:a16="http://schemas.microsoft.com/office/drawing/2014/main" id="{831FCC18-5E4C-DF47-933B-9E7910A54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7" y="2036439"/>
            <a:ext cx="3805579" cy="32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D0C6BAD-FDC0-5344-8564-1825C4498F08}"/>
              </a:ext>
            </a:extLst>
          </p:cNvPr>
          <p:cNvSpPr txBox="1"/>
          <p:nvPr/>
        </p:nvSpPr>
        <p:spPr>
          <a:xfrm>
            <a:off x="270443" y="1107763"/>
            <a:ext cx="2871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348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</a:t>
            </a:r>
          </a:p>
          <a:p>
            <a:r>
              <a:rPr lang="de-DE" sz="2400" dirty="0">
                <a:solidFill>
                  <a:srgbClr val="0348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Trabajo en talleres de aprendizaje</a:t>
            </a:r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B5BC6F8-C7E9-A0D9-5211-04813758D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6964"/>
      </p:ext>
    </p:extLst>
  </p:cSld>
  <p:clrMapOvr>
    <a:masterClrMapping/>
  </p:clrMapOvr>
</p:sld>
</file>

<file path=ppt/slides/slide4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C1A51-CC35-E587-C223-74861C985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335E18-655D-7A2A-6441-B7124C91B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492896"/>
            <a:ext cx="12187501" cy="695619"/>
          </a:xfrm>
        </p:spPr>
        <p:txBody>
          <a:bodyPr/>
          <a:lstStyle/>
          <a:p>
            <a:r>
              <a:rPr lang="de-DE" sz="3200" b="1" dirty="0"/>
              <a:t>Definición </a:t>
            </a:r>
            <a:r>
              <a:rPr lang="de-DE" sz="3200" b="1" dirty="0"/>
              <a:t>de «taller de aprendizaje </a:t>
            </a:r>
            <a:r>
              <a:rPr lang="de-DE" sz="3200" b="1" dirty="0" err="1"/>
              <a:t>universitario</a:t>
            </a:r>
            <a:r>
              <a:rPr lang="de-DE" sz="3200" b="1" dirty="0"/>
              <a:t>»</a:t>
            </a:r>
            <a:r>
              <a:rPr lang="de-DE" sz="3200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068E79-5848-6488-5CCD-54BA5A4BADD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6154B5-2A55-514F-B843-35924FC45DB9}" type="datetime1">
              <a:rPr lang="de-DE" smtClean="0"/>
              <a:t>19/03/26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267E90-016B-2129-CFC0-47C09C250F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96C55E-ACEB-727F-6265-9449CD224F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474944"/>
      </p:ext>
    </p:extLst>
  </p:cSld>
  <p:clrMapOvr>
    <a:masterClrMapping/>
  </p:clrMapOvr>
</p:sld>
</file>

<file path=ppt/slides/slide4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0D5722A-167F-439E-B1FB-FB56CF8961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468" y="1181100"/>
            <a:ext cx="11571063" cy="4495800"/>
          </a:xfrm>
        </p:spPr>
        <p:txBody>
          <a:bodyPr/>
          <a:lstStyle/>
          <a:p>
            <a:pPr marL="0" indent="0" algn="just" rtl="0" fontAlgn="base">
              <a:buNone/>
            </a:pPr>
            <a:r>
              <a:rPr lang="de-DE" sz="2000" b="1" i="0" dirty="0">
                <a:effectLst/>
              </a:rPr>
              <a:t>«Los talleres de aprendizaje universitario están integrados estructural y espacialmente en la institución de enseñanza superior. </a:t>
            </a:r>
            <a:r>
              <a:rPr lang="de-DE" sz="2000" b="0" i="0" dirty="0">
                <a:effectLst/>
              </a:rPr>
              <a:t>Por lo general, se caracterizan por un </a:t>
            </a:r>
            <a:r>
              <a:rPr lang="de-DE" sz="2000" b="1" i="0" dirty="0">
                <a:effectLst/>
              </a:rPr>
              <a:t>equipamiento material</a:t>
            </a:r>
            <a:r>
              <a:rPr lang="de-DE" sz="2000" b="0" i="0" dirty="0">
                <a:effectLst/>
              </a:rPr>
              <a:t> bien concebido </a:t>
            </a:r>
            <a:r>
              <a:rPr lang="de-DE" sz="2000" b="0" i="0" dirty="0">
                <a:effectLst/>
              </a:rPr>
              <a:t>y un </a:t>
            </a:r>
            <a:r>
              <a:rPr lang="de-DE" sz="2000" b="1" i="0" dirty="0">
                <a:effectLst/>
              </a:rPr>
              <a:t>diseño de espacios flexible</a:t>
            </a:r>
            <a:r>
              <a:rPr lang="de-DE" sz="2000" b="0" i="0" dirty="0">
                <a:effectLst/>
              </a:rPr>
              <a:t>.</a:t>
            </a:r>
            <a:endParaRPr lang="de-DE" sz="2000" dirty="0"/>
          </a:p>
          <a:p>
            <a:pPr marL="0" indent="0" algn="just" rtl="0" fontAlgn="base">
              <a:spcBef>
                <a:spcPts val="0"/>
              </a:spcBef>
              <a:buNone/>
            </a:pPr>
            <a:r>
              <a:rPr lang="de-DE" sz="2000" b="0" i="0" dirty="0">
                <a:effectLst/>
              </a:rPr>
              <a:t>En el marco de </a:t>
            </a:r>
            <a:r>
              <a:rPr lang="de-DE" sz="2000" i="0" dirty="0">
                <a:effectLst/>
              </a:rPr>
              <a:t>la misión académica de investigación y </a:t>
            </a:r>
            <a:r>
              <a:rPr lang="de-DE" sz="2000" b="0" i="0" dirty="0">
                <a:effectLst/>
              </a:rPr>
              <a:t>formación de las universidades</a:t>
            </a:r>
            <a:r>
              <a:rPr lang="de-DE" sz="2000" b="0" i="0" dirty="0">
                <a:effectLst/>
              </a:rPr>
              <a:t>, </a:t>
            </a:r>
            <a:r>
              <a:rPr lang="de-DE" sz="2000" b="0" i="0" dirty="0">
                <a:effectLst/>
              </a:rPr>
              <a:t>los talleres de aprendizaje </a:t>
            </a:r>
            <a:r>
              <a:rPr lang="de-DE" sz="2000" b="0" i="0" dirty="0">
                <a:effectLst/>
              </a:rPr>
              <a:t>contribuyen </a:t>
            </a:r>
            <a:r>
              <a:rPr lang="de-DE" sz="2000" b="0" i="0" dirty="0">
                <a:effectLst/>
              </a:rPr>
              <a:t>específicamente a </a:t>
            </a:r>
            <a:r>
              <a:rPr lang="de-DE" sz="2000" i="0" dirty="0">
                <a:effectLst/>
              </a:rPr>
              <a:t>la profesionalización </a:t>
            </a:r>
            <a:r>
              <a:rPr lang="de-DE" sz="2000" i="0" dirty="0">
                <a:effectLst/>
              </a:rPr>
              <a:t>de los</a:t>
            </a:r>
            <a:r>
              <a:rPr lang="de-DE" sz="2000" i="0" dirty="0">
                <a:effectLst/>
              </a:rPr>
              <a:t> futuros </a:t>
            </a:r>
            <a:r>
              <a:rPr lang="de-DE" sz="2000" i="0" dirty="0">
                <a:effectLst/>
              </a:rPr>
              <a:t>docentes</a:t>
            </a:r>
            <a:r>
              <a:rPr lang="de-DE" sz="2000" b="0" i="0" dirty="0">
                <a:effectLst/>
              </a:rPr>
              <a:t>, al </a:t>
            </a:r>
            <a:r>
              <a:rPr lang="de-DE" sz="2000" b="0" i="0" dirty="0">
                <a:effectLst/>
              </a:rPr>
              <a:t>convertir</a:t>
            </a:r>
            <a:r>
              <a:rPr lang="de-DE" sz="2000" b="0" i="0" dirty="0">
                <a:effectLst/>
              </a:rPr>
              <a:t> el </a:t>
            </a:r>
            <a:r>
              <a:rPr lang="de-DE" sz="2000" b="1" i="0" dirty="0">
                <a:effectLst/>
              </a:rPr>
              <a:t>aprendizaje (propio) y el acompañamiento del aprendizaje de los demás </a:t>
            </a:r>
            <a:r>
              <a:rPr lang="de-DE" sz="2000" b="0" i="0" dirty="0">
                <a:effectLst/>
              </a:rPr>
              <a:t>en</a:t>
            </a:r>
            <a:r>
              <a:rPr lang="de-DE" sz="2000" b="1" i="0" dirty="0">
                <a:effectLst/>
              </a:rPr>
              <a:t> objeto de estudio, enseñanza e investigación</a:t>
            </a:r>
            <a:r>
              <a:rPr lang="de-DE" sz="2000" b="0" i="0" dirty="0">
                <a:effectLst/>
              </a:rPr>
              <a:t>. […] A través de la interacción práctica con los </a:t>
            </a:r>
            <a:r>
              <a:rPr lang="de-DE" sz="2000" b="1" i="0" dirty="0">
                <a:effectLst/>
              </a:rPr>
              <a:t>diversos materiales </a:t>
            </a:r>
            <a:r>
              <a:rPr lang="de-DE" sz="2000" b="0" i="0" dirty="0">
                <a:effectLst/>
              </a:rPr>
              <a:t>(multifuncionales, tridimensionales, tanto analógicos como digitales, e incluso preparados didácticamente), se </a:t>
            </a:r>
            <a:r>
              <a:rPr lang="de-DE" sz="2000" b="1" i="0" dirty="0">
                <a:effectLst/>
              </a:rPr>
              <a:t>explicitan los procesos de aprendizaje, lo que </a:t>
            </a:r>
            <a:r>
              <a:rPr lang="de-DE" sz="2000" b="0" i="0" dirty="0">
                <a:effectLst/>
              </a:rPr>
              <a:t>permite </a:t>
            </a:r>
            <a:r>
              <a:rPr lang="de-DE" sz="2000" b="1" i="0" dirty="0">
                <a:effectLst/>
              </a:rPr>
              <a:t>su observación, documentación y reflexión teórica</a:t>
            </a:r>
            <a:r>
              <a:rPr lang="de-DE" sz="2000" b="0" i="0" dirty="0">
                <a:effectLst/>
              </a:rPr>
              <a:t>». </a:t>
            </a:r>
            <a:r>
              <a:rPr lang="de-DE" sz="1400" b="0" dirty="0"/>
              <a:t>                                                      (Grupo de trabajo sobre definición de conceptos 2022; </a:t>
            </a:r>
            <a:r>
              <a:rPr lang="de-DE" sz="1400" b="0" dirty="0" err="1"/>
              <a:t>énfasis </a:t>
            </a:r>
            <a:r>
              <a:rPr lang="de-DE" sz="1400" b="0" dirty="0"/>
              <a:t>de MP)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5CD394-4341-42B4-8CB8-90ED81FA8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Definición de talleres de aprendizaje universitario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F559F0-FCED-4064-92E9-45354F60CB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DE48D7-D481-4A0D-B7D5-37FCDDF757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2C501EE-CD04-41E7-B440-C3B3477471E4}" type="slidenum">
              <a:rPr lang="de-DE" altLang="de-DE" smtClean="0"/>
              <a:t>44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519A97C-C415-47AB-A7BC-E8593B3523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9114848-7F40-6849-BD38-72D67911F86C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B6724C7E-2E75-D86E-F092-AAD1F0E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17234"/>
      </p:ext>
    </p:extLst>
  </p:cSld>
  <p:clrMapOvr>
    <a:masterClrMapping/>
  </p:clrMapOvr>
</p:sld>
</file>

<file path=ppt/slides/slide4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D78201-9EDF-4136-B2AC-D66600ACFC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Definición de talleres de aprendizaje universitario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D637B8-3617-4CE3-815D-0A4C9DDB06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863" y="1181100"/>
            <a:ext cx="11602723" cy="4495800"/>
          </a:xfrm>
        </p:spPr>
        <p:txBody>
          <a:bodyPr/>
          <a:lstStyle/>
          <a:p>
            <a:pPr marL="0" indent="0" algn="just" rtl="0" fontAlgn="base">
              <a:buNone/>
            </a:pPr>
            <a:r>
              <a:rPr lang="de-DE" sz="2000" b="1" i="0" dirty="0">
                <a:effectLst/>
              </a:rPr>
              <a:t>«En los talleres de aprendizaje universitario, el profesorado desempeña </a:t>
            </a:r>
            <a:r>
              <a:rPr lang="de-DE" sz="2000" b="0" i="0" dirty="0">
                <a:effectLst/>
              </a:rPr>
              <a:t>el papel descrito anteriormente como facilitadores del aprendizaje y como </a:t>
            </a:r>
            <a:r>
              <a:rPr lang="de-DE" sz="2000" b="0" i="0" dirty="0">
                <a:effectLst/>
              </a:rPr>
              <a:t>expertos en la materia en entornos de aprendizaje abiertos […], en los que </a:t>
            </a:r>
            <a:r>
              <a:rPr lang="de-DE" sz="2000" b="1" i="0" dirty="0">
                <a:effectLst/>
              </a:rPr>
              <a:t>los objetivos y la planificación </a:t>
            </a:r>
            <a:r>
              <a:rPr lang="de-DE" sz="2000" b="0" i="0" dirty="0">
                <a:effectLst/>
              </a:rPr>
              <a:t>se </a:t>
            </a:r>
            <a:r>
              <a:rPr lang="de-DE" sz="2000" b="1" i="0" dirty="0">
                <a:effectLst/>
              </a:rPr>
              <a:t>negocian y desarrollan conjuntamente con los estudiantes</a:t>
            </a:r>
            <a:r>
              <a:rPr lang="de-DE" sz="2000" b="0" i="0" dirty="0">
                <a:effectLst/>
              </a:rPr>
              <a:t>. Los estudiantes se perciben a sí mismos como aprendices, practican el papel de facilitadores del aprendizaje y reflexionan especialmente sobre este </a:t>
            </a:r>
            <a:r>
              <a:rPr lang="de-DE" sz="2000" b="1" i="0" dirty="0">
                <a:effectLst/>
              </a:rPr>
              <a:t>cambio de roles</a:t>
            </a:r>
            <a:r>
              <a:rPr lang="de-DE" sz="2000" b="0" i="0" dirty="0">
                <a:effectLst/>
              </a:rPr>
              <a:t>.</a:t>
            </a:r>
          </a:p>
          <a:p>
            <a:pPr marL="0" indent="0" algn="just" rtl="0" fontAlgn="base">
              <a:spcBef>
                <a:spcPts val="0"/>
              </a:spcBef>
              <a:buNone/>
            </a:pPr>
            <a:r>
              <a:rPr lang="de-DE" sz="2000" b="0" i="0" dirty="0">
                <a:effectLst/>
              </a:rPr>
              <a:t>Los </a:t>
            </a:r>
            <a:r>
              <a:rPr lang="de-DE" sz="2000" i="0" dirty="0">
                <a:effectLst/>
              </a:rPr>
              <a:t>actores de los estudios de pedagogía y ciencias de la educación, </a:t>
            </a:r>
            <a:r>
              <a:rPr lang="de-DE" sz="2000" b="0" i="0" dirty="0">
                <a:effectLst/>
              </a:rPr>
              <a:t>así como del ámbito profesional pedagógico, utilizan los talleres de aprendizaje universitarios como </a:t>
            </a:r>
            <a:r>
              <a:rPr lang="de-DE" sz="2000" b="1" i="0" dirty="0">
                <a:effectLst/>
              </a:rPr>
              <a:t>espacios de posibilidades, experimentación y experiencia, también junto con niños y jóvenes</a:t>
            </a:r>
            <a:r>
              <a:rPr lang="de-DE" sz="2000" b="0" i="0" dirty="0">
                <a:effectLst/>
              </a:rPr>
              <a:t>».</a:t>
            </a:r>
          </a:p>
          <a:p>
            <a:pPr indent="0">
              <a:spcBef>
                <a:spcPts val="0"/>
              </a:spcBef>
            </a:pPr>
            <a:r>
              <a:rPr lang="de-DE" sz="1400" dirty="0"/>
              <a:t>																	       (Grupo de trabajo sobre definición de conceptos 2022; </a:t>
            </a:r>
            <a:r>
              <a:rPr lang="de-DE" sz="1400" dirty="0" err="1"/>
              <a:t>destacado </a:t>
            </a:r>
            <a:r>
              <a:rPr lang="de-DE" sz="1400" dirty="0"/>
              <a:t>por MP)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7E73A7-4C85-4DE9-A37A-82B8503B85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C0E389-0EB7-406D-928D-EE923346DB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45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96762F8-EF9B-4F6E-B450-B24A2B034C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4625A96-004E-FA40-8773-F7488476E393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E073014-2E23-D1C2-CE03-5D3708DB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16014"/>
      </p:ext>
    </p:extLst>
  </p:cSld>
  <p:clrMapOvr>
    <a:masterClrMapping/>
  </p:clrMapOvr>
</p:sld>
</file>

<file path=ppt/slides/slide4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F559F0-FCED-4064-92E9-45354F60CB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DE48D7-D481-4A0D-B7D5-37FCDDF757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2C501EE-CD04-41E7-B440-C3B3477471E4}" type="slidenum">
              <a:rPr lang="de-DE" altLang="de-DE" smtClean="0"/>
              <a:t>46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519A97C-C415-47AB-A7BC-E8593B3523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6DBA766-1E47-734B-B5B9-68B9E0819077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2AC64B-8CE7-BCE7-0153-7732B006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8" y="404664"/>
            <a:ext cx="11915244" cy="568863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0271E09-4C64-BEE8-5EBE-65A4B2980E1E}"/>
              </a:ext>
            </a:extLst>
          </p:cNvPr>
          <p:cNvSpPr txBox="1"/>
          <p:nvPr/>
        </p:nvSpPr>
        <p:spPr>
          <a:xfrm>
            <a:off x="10585085" y="5939407"/>
            <a:ext cx="1606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lernwerkstatt.info</a:t>
            </a:r>
            <a:endParaRPr lang="de-DE" sz="14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88890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7ADD8F-F555-8946-8ACF-0C514F41C0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«Término genérico»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D78225-B357-3649-944F-33143125D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2896" y="1188720"/>
            <a:ext cx="7309104" cy="4657128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Colecciones de hojas de trabajo o fichas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Cursos de formación realizados una sola vez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Plataformas de Internet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Talleres de formación en grandes empresas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...</a:t>
            </a:r>
          </a:p>
          <a:p>
            <a:pPr indent="0">
              <a:lnSpc>
                <a:spcPct val="100000"/>
              </a:lnSpc>
            </a:pPr>
            <a:r>
              <a:rPr lang="de-DE" sz="1400" dirty="0"/>
              <a:t>       									        (Schmude y Wedekind 2014: 108)</a:t>
            </a:r>
          </a:p>
          <a:p>
            <a:pPr indent="0">
              <a:lnSpc>
                <a:spcPct val="100000"/>
              </a:lnSpc>
            </a:pPr>
            <a:endParaRPr lang="de-DE" sz="1200" dirty="0"/>
          </a:p>
          <a:p>
            <a:pPr indent="0">
              <a:lnSpc>
                <a:spcPct val="100000"/>
              </a:lnSpc>
            </a:pPr>
            <a:endParaRPr lang="de-DE" sz="5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Seminarios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Eventos de formación continua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Plataformas de Internet, sistemas CMS, ...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sistemas móviles (cajas con ruedas, etc.)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... </a:t>
            </a:r>
            <a:r>
              <a:rPr lang="de-DE" sz="1400" dirty="0"/>
              <a:t>                                            (Kelkel et al. 2022, en preparación)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E41D89BF-276B-FA43-9CEF-0DB52EAEBCEF}"/>
              </a:ext>
            </a:extLst>
          </p:cNvPr>
          <p:cNvCxnSpPr/>
          <p:nvPr/>
        </p:nvCxnSpPr>
        <p:spPr>
          <a:xfrm>
            <a:off x="0" y="3739896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91A48E-35FB-014A-99BE-A7509CFD23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para estudiantes universitarios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0C1D5C-D880-6343-BB3E-49E4943510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47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CC7C049-FE72-344D-9EF7-AA12F1F309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661D44-2B2C-BC43-BD16-6F5161FFC7DA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0A48A7-A5AB-EE44-A7CD-EF3B6B1F5696}"/>
              </a:ext>
            </a:extLst>
          </p:cNvPr>
          <p:cNvSpPr txBox="1"/>
          <p:nvPr/>
        </p:nvSpPr>
        <p:spPr>
          <a:xfrm>
            <a:off x="341377" y="1194405"/>
            <a:ext cx="287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348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5A3973-6390-384C-9A29-9977F2DB5E40}"/>
              </a:ext>
            </a:extLst>
          </p:cNvPr>
          <p:cNvSpPr txBox="1"/>
          <p:nvPr/>
        </p:nvSpPr>
        <p:spPr>
          <a:xfrm>
            <a:off x="189992" y="5341722"/>
            <a:ext cx="469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348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 universitario</a:t>
            </a:r>
          </a:p>
        </p:txBody>
      </p:sp>
      <p:pic>
        <p:nvPicPr>
          <p:cNvPr id="8" name="Grafik 7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E950A006-4D1F-F5CA-5765-533FCD27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11" name="Picture 2" descr="Rainbow umbrella: Amazon.de: Luggage">
            <a:extLst>
              <a:ext uri="{FF2B5EF4-FFF2-40B4-BE49-F238E27FC236}">
                <a16:creationId xmlns:a16="http://schemas.microsoft.com/office/drawing/2014/main" id="{B9119580-9D46-DCA0-614A-FC4C1A64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7" y="2036439"/>
            <a:ext cx="3805579" cy="32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1358"/>
      </p:ext>
    </p:extLst>
  </p:cSld>
  <p:clrMapOvr>
    <a:masterClrMapping/>
  </p:clrMapOvr>
</p:sld>
</file>

<file path=ppt/slides/slide4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7ADD8F-F555-8946-8ACF-0C514F41C0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«Término genérico»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D78225-B357-3649-944F-33143125D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9824" y="1188720"/>
            <a:ext cx="6742176" cy="4828032"/>
          </a:xfrm>
        </p:spPr>
        <p:txBody>
          <a:bodyPr/>
          <a:lstStyle/>
          <a:p>
            <a:pPr indent="0">
              <a:lnSpc>
                <a:spcPct val="100000"/>
              </a:lnSpc>
            </a:pPr>
            <a:r>
              <a:rPr lang="de-DE" dirty="0"/>
              <a:t>Si </a:t>
            </a:r>
            <a:r>
              <a:rPr lang="de-DE" b="1" dirty="0"/>
              <a:t>los términos </a:t>
            </a:r>
            <a:r>
              <a:rPr lang="de-DE" dirty="0"/>
              <a:t>no </a:t>
            </a:r>
            <a:r>
              <a:rPr lang="de-DE" dirty="0"/>
              <a:t>se </a:t>
            </a:r>
            <a:r>
              <a:rPr lang="de-DE" dirty="0"/>
              <a:t>utilizan de forma inequívoca, no se definen y no se basan en fundamentos teóricos, esto puede </a:t>
            </a:r>
            <a:r>
              <a:rPr lang="de-DE" dirty="0"/>
              <a:t>dar lugar </a:t>
            </a:r>
            <a:r>
              <a:rPr lang="de-DE" dirty="0"/>
              <a:t>a </a:t>
            </a:r>
            <a:r>
              <a:rPr lang="de-DE" b="1" dirty="0"/>
              <a:t>ambigüedades </a:t>
            </a:r>
            <a:r>
              <a:rPr lang="de-DE" dirty="0"/>
              <a:t>—</a:t>
            </a:r>
          </a:p>
          <a:p>
            <a:pPr indent="0">
              <a:lnSpc>
                <a:spcPct val="100000"/>
              </a:lnSpc>
            </a:pPr>
            <a:endParaRPr lang="de-DE" dirty="0"/>
          </a:p>
          <a:p>
            <a:pPr indent="0">
              <a:lnSpc>
                <a:spcPct val="100000"/>
              </a:lnSpc>
            </a:pPr>
            <a:r>
              <a:rPr lang="de-DE" dirty="0"/>
              <a:t>en cuanto a las </a:t>
            </a:r>
            <a:r>
              <a:rPr lang="de-DE" b="1" dirty="0"/>
              <a:t>exigencias </a:t>
            </a:r>
            <a:r>
              <a:rPr lang="de-DE" b="1" dirty="0"/>
              <a:t>y expectativas </a:t>
            </a:r>
            <a:r>
              <a:rPr lang="de-DE" dirty="0"/>
              <a:t>respecto a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de-DE" sz="2400" dirty="0"/>
              <a:t> los espacios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de-DE" sz="2400" dirty="0"/>
              <a:t> las personas y sus funciones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de-DE" sz="2400" dirty="0"/>
              <a:t> las interacciones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de-DE" sz="2400" dirty="0"/>
              <a:t> ...</a:t>
            </a:r>
          </a:p>
          <a:p>
            <a:pPr marL="800100" lvl="1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800100" lvl="1" algn="r"/>
            <a:endParaRPr lang="de-DE" sz="1400" dirty="0"/>
          </a:p>
          <a:p>
            <a:pPr indent="0">
              <a:lnSpc>
                <a:spcPct val="100000"/>
              </a:lnSpc>
            </a:pPr>
            <a:endParaRPr lang="de-DE" sz="1400" dirty="0"/>
          </a:p>
          <a:p>
            <a:pPr indent="0">
              <a:lnSpc>
                <a:spcPct val="100000"/>
              </a:lnSpc>
            </a:pPr>
            <a:r>
              <a:rPr lang="de-DE" sz="1400" dirty="0"/>
              <a:t>										       (Kelkel et al. 2022, en preparación)</a:t>
            </a:r>
          </a:p>
          <a:p>
            <a:pPr indent="0">
              <a:lnSpc>
                <a:spcPct val="100000"/>
              </a:lnSpc>
            </a:pP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91A48E-35FB-014A-99BE-A7509CFD23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0C1D5C-D880-6343-BB3E-49E4943510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48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CC7C049-FE72-344D-9EF7-AA12F1F309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819FEF-3B5D-9A4C-8A32-7D66D1D12E1D}" type="datetime1">
              <a:rPr lang="de-DE" smtClean="0"/>
              <a:t>19/03/26</a:t>
            </a:fld>
            <a:endParaRPr lang="de-DE"/>
          </a:p>
        </p:txBody>
      </p:sp>
      <p:pic>
        <p:nvPicPr>
          <p:cNvPr id="8" name="Grafik 7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7D94DF8C-0EF7-55CD-9565-AF1D5E99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10" name="Picture 2" descr="Rainbow umbrella: Amazon.de: Luggage">
            <a:extLst>
              <a:ext uri="{FF2B5EF4-FFF2-40B4-BE49-F238E27FC236}">
                <a16:creationId xmlns:a16="http://schemas.microsoft.com/office/drawing/2014/main" id="{52AD4371-884B-2DFC-9172-926B008A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7" y="2036439"/>
            <a:ext cx="3805579" cy="32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EDEE5DF-4D2F-9F73-AC28-258741001222}"/>
              </a:ext>
            </a:extLst>
          </p:cNvPr>
          <p:cNvSpPr txBox="1"/>
          <p:nvPr/>
        </p:nvSpPr>
        <p:spPr>
          <a:xfrm>
            <a:off x="341377" y="1194405"/>
            <a:ext cx="287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348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3E9424E-724B-BEBF-4CE5-399957C49C94}"/>
              </a:ext>
            </a:extLst>
          </p:cNvPr>
          <p:cNvSpPr txBox="1"/>
          <p:nvPr/>
        </p:nvSpPr>
        <p:spPr>
          <a:xfrm>
            <a:off x="189992" y="5341722"/>
            <a:ext cx="469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348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Taller de aprendizaje universitario</a:t>
            </a:r>
          </a:p>
        </p:txBody>
      </p:sp>
    </p:spTree>
    <p:extLst>
      <p:ext uri="{BB962C8B-B14F-4D97-AF65-F5344CB8AC3E}">
        <p14:creationId xmlns:p14="http://schemas.microsoft.com/office/powerpoint/2010/main" val="265745928"/>
      </p:ext>
    </p:extLst>
  </p:cSld>
  <p:clrMapOvr>
    <a:masterClrMapping/>
  </p:clrMapOvr>
</p:sld>
</file>

<file path=ppt/slides/slide4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FB97-5AA9-5C65-8DBB-0F789F4F4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6328774-8B5A-CCF4-3261-0406F710B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10090555" cy="685800"/>
          </a:xfrm>
        </p:spPr>
        <p:txBody>
          <a:bodyPr/>
          <a:lstStyle/>
          <a:p>
            <a:r>
              <a:rPr lang="de-DE" sz="2800" b="1" dirty="0"/>
              <a:t>La evolución del papel del profesor en el </a:t>
            </a:r>
            <a:r>
              <a:rPr lang="de-DE" sz="2800" b="1" dirty="0">
                <a:solidFill>
                  <a:srgbClr val="96193F"/>
                </a:solidFill>
              </a:rPr>
              <a:t>trabajo en talleres de aprendizaje</a:t>
            </a:r>
            <a:endParaRPr lang="de-DE" sz="2900" b="1" dirty="0">
              <a:solidFill>
                <a:srgbClr val="96193F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C52AA6-5B33-3D85-3A0C-0C8825DB7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7474" y="1628800"/>
            <a:ext cx="9257052" cy="2926432"/>
          </a:xfrm>
        </p:spPr>
        <p:txBody>
          <a:bodyPr/>
          <a:lstStyle/>
          <a:p>
            <a:pPr algn="ctr"/>
            <a:r>
              <a:rPr lang="de-DE" dirty="0"/>
              <a:t>«El </a:t>
            </a:r>
            <a:r>
              <a:rPr lang="de-DE" b="1" dirty="0">
                <a:solidFill>
                  <a:srgbClr val="96193F"/>
                </a:solidFill>
              </a:rPr>
              <a:t>trabajo en el taller de aprendizaje </a:t>
            </a:r>
            <a:r>
              <a:rPr lang="de-DE" dirty="0"/>
              <a:t>se </a:t>
            </a:r>
            <a:r>
              <a:rPr lang="de-DE" dirty="0"/>
              <a:t>describe </a:t>
            </a:r>
            <a:r>
              <a:rPr lang="de-DE" dirty="0"/>
              <a:t>como una </a:t>
            </a:r>
            <a:r>
              <a:rPr lang="de-DE" b="1" dirty="0"/>
              <a:t>interacción</a:t>
            </a:r>
            <a:r>
              <a:rPr lang="de-DE" dirty="0"/>
              <a:t> pedagógica </a:t>
            </a:r>
            <a:r>
              <a:rPr lang="de-DE" b="1" dirty="0"/>
              <a:t>entre los alumnos y los acompañantes del aprendizaje</a:t>
            </a:r>
            <a:r>
              <a:rPr lang="de-DE" dirty="0"/>
              <a:t>. </a:t>
            </a:r>
          </a:p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Por regla general</a:t>
            </a:r>
            <a:r>
              <a:rPr lang="de-DE" dirty="0"/>
              <a:t>, el trabajo en el taller de aprendizaje se lleva a cabo en el propio taller, pero también puede realizarse en otros espacios de aprendizaje fuera de este.» </a:t>
            </a:r>
            <a:r>
              <a:rPr lang="de-DE" sz="1400" dirty="0"/>
              <a:t>(Schmude/Wedekind 2014, </a:t>
            </a:r>
            <a:r>
              <a:rPr lang="de-DE" sz="1400" dirty="0" err="1"/>
              <a:t>énfasis </a:t>
            </a:r>
            <a:r>
              <a:rPr lang="de-DE" sz="1400" dirty="0"/>
              <a:t>de MP)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1B15A87-8AFA-5836-CDB0-F3B0E2DF26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54C4A25-6461-AB43-91EA-B4F2872541C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7ED044A-B57C-EC9B-FEB1-CE67FBC9F4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universitarios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F8C41A1-4C68-C580-3AC4-B3919D032C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49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EAB0BDD0-CB6B-CBE4-F4F5-76B3FE5D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C987275-9811-FEF3-26A3-40239FF58BAB}"/>
              </a:ext>
            </a:extLst>
          </p:cNvPr>
          <p:cNvSpPr txBox="1"/>
          <p:nvPr/>
        </p:nvSpPr>
        <p:spPr>
          <a:xfrm>
            <a:off x="3242238" y="4749078"/>
            <a:ext cx="5707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 Nuevos requisitos para el profesorado</a:t>
            </a:r>
            <a:endParaRPr lang="de-DE" sz="20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01D9A5-020B-442A-89F7-9703032DD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9874532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1DBCFA5-6E93-54FD-0B53-755C75E5131F}"/>
              </a:ext>
            </a:extLst>
          </p:cNvPr>
          <p:cNvGrpSpPr/>
          <p:nvPr/>
        </p:nvGrpSpPr>
        <p:grpSpPr>
          <a:xfrm>
            <a:off x="2172271" y="1127739"/>
            <a:ext cx="7847457" cy="4602521"/>
            <a:chOff x="2347743" y="1284057"/>
            <a:chExt cx="7420664" cy="4289885"/>
          </a:xfrm>
        </p:grpSpPr>
        <p:pic>
          <p:nvPicPr>
            <p:cNvPr id="10" name="Grafik 1">
              <a:extLst>
                <a:ext uri="{FF2B5EF4-FFF2-40B4-BE49-F238E27FC236}">
                  <a16:creationId xmlns:a16="http://schemas.microsoft.com/office/drawing/2014/main" id="{06E919D2-1FB4-4B2E-9018-246A641E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2347743" y="1284057"/>
              <a:ext cx="7420664" cy="4289885"/>
            </a:xfrm>
            <a:prstGeom prst="rect">
              <a:avLst/>
            </a:prstGeom>
          </p:spPr>
        </p:pic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30DEEE63-BB6A-4303-A35E-A53675189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408" y="1659032"/>
              <a:ext cx="6719887" cy="12700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2147483647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045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450" y="0"/>
                  </a:lnTo>
                  <a:close/>
                  <a:moveTo>
                    <a:pt x="10450" y="0"/>
                  </a:moveTo>
                </a:path>
              </a:pathLst>
            </a:custGeom>
            <a:solidFill>
              <a:srgbClr val="FFFFFF"/>
            </a:solidFill>
            <a:ln w="25560">
              <a:solidFill>
                <a:srgbClr val="4BACC6">
                  <a:lumMod val="50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2" name="Grafik 1">
              <a:extLst>
                <a:ext uri="{FF2B5EF4-FFF2-40B4-BE49-F238E27FC236}">
                  <a16:creationId xmlns:a16="http://schemas.microsoft.com/office/drawing/2014/main" id="{133A0A9A-6FF0-4C24-8D4E-C6B13CB6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071" y="2045550"/>
              <a:ext cx="1800200" cy="81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46F538D-4AA3-4EC9-9276-BA20A49427D4}"/>
                </a:ext>
              </a:extLst>
            </p:cNvPr>
            <p:cNvSpPr txBox="1">
              <a:spLocks/>
            </p:cNvSpPr>
            <p:nvPr/>
          </p:nvSpPr>
          <p:spPr>
            <a:xfrm>
              <a:off x="6200031" y="2929032"/>
              <a:ext cx="1260000" cy="216000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vert="vert27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Concepto del espacio</a:t>
              </a: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073DE9-902D-5421-144A-7C576C299C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7ABFF9-77B3-4A43-95DE-5F151209E69E}" type="datetime1">
              <a:rPr lang="de-DE" smtClean="0"/>
              <a:t>19/03/26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17DB37E-4263-4A10-5D05-9EE850034A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ciencias, Prof. Dr. Markus Peschel, Universidad del Sarre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FC51930-4686-24F5-94BA-B97F5B2BAF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0A86275A-31C9-E0DC-5D6A-DCFE8A9FE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2517"/>
      </p:ext>
    </p:extLst>
  </p:cSld>
  <p:clrMapOvr>
    <a:masterClrMapping/>
  </p:clrMapOvr>
</p:sld>
</file>

<file path=ppt/slides/slide5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95D0BB4-962E-18E3-34C4-87C46A3D7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Concepto de «acompañamiento en el aprendizaje» </a:t>
            </a:r>
            <a:r>
              <a:rPr lang="de-DE" sz="1400" b="1" dirty="0"/>
              <a:t>(Grupo de trabajo sobre definición de conceptos 2025)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2ADC8A-5338-1822-43C8-46C9347DCE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933" y="950753"/>
            <a:ext cx="10977614" cy="3322322"/>
          </a:xfrm>
        </p:spPr>
        <p:txBody>
          <a:bodyPr/>
          <a:lstStyle/>
          <a:p>
            <a:pPr algn="just"/>
            <a:r>
              <a:rPr lang="de-DE" sz="1800" dirty="0"/>
              <a:t>«El concepto de acompañamiento en el aprendizaje describe la </a:t>
            </a:r>
            <a:r>
              <a:rPr lang="de-DE" sz="1800" b="1" dirty="0"/>
              <a:t>relación entre docentes y alumnos</a:t>
            </a:r>
            <a:r>
              <a:rPr lang="de-DE" sz="1800" dirty="0"/>
              <a:t>. Se trata tanto de una </a:t>
            </a:r>
            <a:r>
              <a:rPr lang="de-DE" sz="1800" b="1" dirty="0"/>
              <a:t>actitud pedagógica </a:t>
            </a:r>
            <a:r>
              <a:rPr lang="de-DE" sz="1800" dirty="0"/>
              <a:t>como de la </a:t>
            </a:r>
            <a:r>
              <a:rPr lang="de-DE" sz="1800" b="1" dirty="0"/>
              <a:t>actuación concreta de los docentes en la interacción con los alumnos</a:t>
            </a:r>
            <a:r>
              <a:rPr lang="de-DE" sz="1800" dirty="0"/>
              <a:t>. En el marco del taller de aprendizaje universitario, se capacita a los estudiantes para el papel de acompañamiento en el aprendizaje, que a menudo aún les resulta desconocido [...]. La concepción del acompañamiento en el aprendizaje en el contexto de los talleres de aprendizaje universitario se vincula a </a:t>
            </a:r>
            <a:r>
              <a:rPr lang="de-DE" sz="1800" b="1" dirty="0"/>
              <a:t>los discursos sobre la pedagogía reformista </a:t>
            </a:r>
            <a:r>
              <a:rPr lang="de-DE" sz="1800" dirty="0"/>
              <a:t>(p. ej., la pedagogía Freinet) [...] como alternativa a la enseñanza «tradicional» (escolar) [...]. Las recomendaciones de actuación suelen derivar de ahí la norma de «no intervenir» (véase Gruhn 2021). </a:t>
            </a:r>
            <a:r>
              <a:rPr lang="de-DE" sz="1800" b="1" dirty="0"/>
              <a:t>En los últimos años, la concepción del acompañamiento del aprendizaje se ha ampliado gracias a la reflexión basada en la investigación empírica</a:t>
            </a:r>
            <a:r>
              <a:rPr lang="de-DE" sz="1800" dirty="0"/>
              <a:t>. </a:t>
            </a:r>
          </a:p>
          <a:p>
            <a:pPr algn="just"/>
            <a:r>
              <a:rPr lang="de-DE" sz="2000" dirty="0"/>
              <a:t>																		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967C66-33C3-003F-39B1-A5DDA0FC3C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863342-BBD3-C297-25D3-EDAEC75C38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50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C27EF87-012C-79CC-BF80-9614E5EB78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1D8C4E4-1E13-BF4A-8C6E-71C69D389D27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7000CF4-068C-28E2-2925-7288A9A9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58" y="3319000"/>
            <a:ext cx="2038850" cy="2901072"/>
          </a:xfrm>
          <a:prstGeom prst="rect">
            <a:avLst/>
          </a:prstGeom>
          <a:effectLst>
            <a:outerShdw blurRad="153844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oing Lernbegleitung Titelbild">
            <a:extLst>
              <a:ext uri="{FF2B5EF4-FFF2-40B4-BE49-F238E27FC236}">
                <a16:creationId xmlns:a16="http://schemas.microsoft.com/office/drawing/2014/main" id="{58EA788E-6874-F27B-04AC-A7F3D38F4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2062" r="3109" b="2797"/>
          <a:stretch>
            <a:fillRect/>
          </a:stretch>
        </p:blipFill>
        <p:spPr bwMode="auto">
          <a:xfrm>
            <a:off x="2760429" y="3306031"/>
            <a:ext cx="2012091" cy="2901073"/>
          </a:xfrm>
          <a:prstGeom prst="rect">
            <a:avLst/>
          </a:prstGeom>
          <a:noFill/>
          <a:effectLst>
            <a:outerShdw blurRad="170661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CA4A4A-81FB-0157-4E07-B07133373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113" y="3319000"/>
            <a:ext cx="2015852" cy="2901073"/>
          </a:xfrm>
          <a:prstGeom prst="rect">
            <a:avLst/>
          </a:prstGeom>
          <a:effectLst>
            <a:outerShdw blurRad="158174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DC4E604-7122-84EE-4022-68A415A97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C6417-DFB7-4892-832C-45C88B708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CDF20C0-B384-1FD5-711A-C5F76E3C07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de-DE" b="1" dirty="0">
                <a:solidFill>
                  <a:srgbClr val="004877"/>
                </a:solidFill>
              </a:rPr>
              <a:t>Función de acompañamiento educativo </a:t>
            </a:r>
            <a:r>
              <a:rPr lang="de-DE" sz="1400" b="1" dirty="0">
                <a:solidFill>
                  <a:srgbClr val="004877"/>
                </a:solidFill>
              </a:rPr>
              <a:t>(Grupo de Trabajo sobre Definición de Conceptos 2025)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75FF8D-9305-1C60-30FD-82843D7CF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6" y="1061956"/>
            <a:ext cx="11233248" cy="2376264"/>
          </a:xfrm>
        </p:spPr>
        <p:txBody>
          <a:bodyPr/>
          <a:lstStyle/>
          <a:p>
            <a:pPr indent="0"/>
            <a:r>
              <a:rPr lang="de-DE" sz="1800" dirty="0"/>
              <a:t>«El Grupo de Trabajo sobre Definición de Términos concreta el acompañamiento en el aprendizaje de la siguiente manera: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… como </a:t>
            </a:r>
            <a:r>
              <a:rPr lang="de-DE" sz="1800" b="1" dirty="0"/>
              <a:t>creadora de entornos de aprendizaje </a:t>
            </a:r>
            <a:r>
              <a:rPr lang="de-DE" sz="1800" dirty="0"/>
              <a:t>que permiten el aprendizaje autónomo y ofrecen un marco de orientación fundamentado desde el punto de vista pedagógico y didáctico,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… como </a:t>
            </a:r>
            <a:r>
              <a:rPr lang="de-DE" sz="1800" b="1" dirty="0"/>
              <a:t>observador/a </a:t>
            </a:r>
            <a:r>
              <a:rPr lang="de-DE" sz="1800" dirty="0"/>
              <a:t>que formula preguntas y da impulsos,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… como </a:t>
            </a:r>
            <a:r>
              <a:rPr lang="de-DE" sz="1800" b="1" dirty="0"/>
              <a:t>compañero/a de reflexión </a:t>
            </a:r>
            <a:r>
              <a:rPr lang="de-DE" sz="1800" dirty="0"/>
              <a:t>para apoyar el proceso y la reflexión sobre el mismo,     tanto de forma retrospectiva como prospectiva.» </a:t>
            </a:r>
            <a:r>
              <a:rPr lang="de-DE" sz="1400" dirty="0">
                <a:solidFill>
                  <a:srgbClr val="004877"/>
                </a:solidFill>
              </a:rPr>
              <a:t>(Grupo de Trabajo sobre Definición de Términos 2025) </a:t>
            </a:r>
            <a:endParaRPr lang="de-DE" sz="1800" dirty="0"/>
          </a:p>
          <a:p>
            <a:endParaRPr lang="de-DE" sz="18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B6E7BB-C363-34A0-01ED-60481AA8F9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774703-5D1B-6366-C487-5C66EFE6F8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51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59DFC69-0369-9127-47D3-0A3F27DE7D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1D8C4E4-1E13-BF4A-8C6E-71C69D389D27}" type="datetime1">
              <a:rPr lang="de-DE" smtClean="0"/>
              <a:t>19/03/26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9969C8-84CC-7A10-8937-13F72E6FB76E}"/>
              </a:ext>
            </a:extLst>
          </p:cNvPr>
          <p:cNvSpPr txBox="1"/>
          <p:nvPr/>
        </p:nvSpPr>
        <p:spPr>
          <a:xfrm>
            <a:off x="1415480" y="3992692"/>
            <a:ext cx="9361040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de-DE" dirty="0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[…] La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función de acompañamiento del aprendizaje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[puede]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utilizarse o atribuirse de forma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reflexiva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como papel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docentes y estudiantes en los talleres de aprendizaje universitario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(véase Peschel 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Kihm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2020). Para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profesionalizar este papel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 requiere una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reflexión intensiva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.»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(Grupo de trabajo sobre definición de conceptos 2025)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87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Grafik 7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95F6E4CA-5D8E-67BF-9E73-AD51011C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AC9CA7-F736-FF73-DDC9-92D4CA76C3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636912"/>
            <a:ext cx="12187501" cy="695619"/>
          </a:xfrm>
        </p:spPr>
        <p:txBody>
          <a:bodyPr/>
          <a:lstStyle/>
          <a:p>
            <a:r>
              <a:rPr lang="de-DE" b="1" dirty="0"/>
              <a:t>Personas, roles y funciones en los talleres de aprendizaje universitario</a:t>
            </a:r>
            <a:br>
              <a:rPr lang="de-DE" b="1" dirty="0"/>
            </a:br>
            <a:r>
              <a:rPr lang="de-DE" sz="2000" b="1" dirty="0"/>
              <a:t>(según Peschel y Kihm, 2020)</a:t>
            </a:r>
            <a:endParaRPr lang="de-DE" b="1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D874DB-01E6-4075-1381-6BCD1AABE1E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3A271D-98E7-3747-9111-2567A7D33111}" type="datetime1">
              <a:rPr lang="de-DE" smtClean="0"/>
              <a:t>19/03/26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AB02F1-BEDD-A95D-777C-CAAABD0F69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7D7915-FCD0-183D-2AA2-CE433A9818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972050"/>
      </p:ext>
    </p:extLst>
  </p:cSld>
  <p:clrMapOvr>
    <a:masterClrMapping/>
  </p:clrMapOvr>
</p:sld>
</file>

<file path=ppt/slides/slide5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CB7450-DD10-6643-8027-71E10E125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200" b="1"/>
              <a:t>Funciones en HLWS, por ejemplo, en GOFEX (M3)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4E255-09AD-9D44-B12F-F83299467378}"/>
              </a:ext>
            </a:extLst>
          </p:cNvPr>
          <p:cNvSpPr/>
          <p:nvPr/>
        </p:nvSpPr>
        <p:spPr>
          <a:xfrm>
            <a:off x="821048" y="2263579"/>
            <a:ext cx="3402744" cy="14582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hangingPunct="1">
              <a:spcBef>
                <a:spcPct val="20000"/>
              </a:spcBef>
            </a:pPr>
            <a:r>
              <a:rPr lang="de-DE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Alumnos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A01896-DE0D-0043-9F2E-ADA3C166B095}"/>
              </a:ext>
            </a:extLst>
          </p:cNvPr>
          <p:cNvSpPr/>
          <p:nvPr/>
        </p:nvSpPr>
        <p:spPr>
          <a:xfrm>
            <a:off x="5231904" y="1340768"/>
            <a:ext cx="3600400" cy="14582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hangingPunct="1">
              <a:spcBef>
                <a:spcPct val="20000"/>
              </a:spcBef>
            </a:pPr>
            <a:r>
              <a:rPr lang="de-DE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Investigadores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2E51C9-6E1C-214D-AF2C-D9A4D039F56B}"/>
              </a:ext>
            </a:extLst>
          </p:cNvPr>
          <p:cNvSpPr/>
          <p:nvPr/>
        </p:nvSpPr>
        <p:spPr>
          <a:xfrm>
            <a:off x="6600056" y="3369807"/>
            <a:ext cx="2898441" cy="1440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hangingPunct="1">
              <a:spcBef>
                <a:spcPct val="20000"/>
              </a:spcBef>
            </a:pPr>
            <a:r>
              <a:rPr lang="de-DE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Docente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EF2C0B-5511-2145-AF7A-CD93C8EE55AE}"/>
              </a:ext>
            </a:extLst>
          </p:cNvPr>
          <p:cNvSpPr/>
          <p:nvPr/>
        </p:nvSpPr>
        <p:spPr>
          <a:xfrm>
            <a:off x="6118225" y="4661311"/>
            <a:ext cx="2160240" cy="8466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spcBef>
                <a:spcPct val="20000"/>
              </a:spcBef>
            </a:pPr>
            <a:r>
              <a:rPr lang="de-DE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 enseñan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E4E8AD-C217-BC4F-84C5-9B988A42C753}"/>
              </a:ext>
            </a:extLst>
          </p:cNvPr>
          <p:cNvSpPr/>
          <p:nvPr/>
        </p:nvSpPr>
        <p:spPr>
          <a:xfrm>
            <a:off x="8274361" y="4292499"/>
            <a:ext cx="2448272" cy="832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spcBef>
                <a:spcPct val="20000"/>
              </a:spcBef>
            </a:pPr>
            <a:r>
              <a:rPr lang="de-DE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2C699A-E53F-9749-83BA-136F995E17A9}"/>
              </a:ext>
            </a:extLst>
          </p:cNvPr>
          <p:cNvSpPr/>
          <p:nvPr/>
        </p:nvSpPr>
        <p:spPr>
          <a:xfrm>
            <a:off x="1653728" y="4120228"/>
            <a:ext cx="3402743" cy="1440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hangingPunct="1">
              <a:spcBef>
                <a:spcPct val="20000"/>
              </a:spcBef>
            </a:pPr>
            <a:r>
              <a:rPr lang="de-DE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Estudiantes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BAF4B034-CC30-9958-5C8B-B0B4105C0C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F06109D-C167-FE4F-AD42-4888BD2DD701}" type="datetime1">
              <a:rPr lang="de-DE" smtClean="0"/>
              <a:t>19/03/26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1989D74E-BF73-6A78-FD00-6F97238B55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B168C6D3-E129-623E-637E-D1BF2B1FD5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53</a:t>
            </a:fld>
            <a:endParaRPr lang="de-DE" altLang="de-DE"/>
          </a:p>
        </p:txBody>
      </p:sp>
      <p:pic>
        <p:nvPicPr>
          <p:cNvPr id="3" name="Grafik 2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497A984-9D64-CB05-A871-B859B1C4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0234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40E730-65CF-4785-BC86-E06C9BAE55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79276"/>
            <a:ext cx="9598819" cy="685800"/>
          </a:xfrm>
        </p:spPr>
        <p:txBody>
          <a:bodyPr/>
          <a:lstStyle/>
          <a:p>
            <a:r>
              <a:rPr lang="de-DE" b="1"/>
              <a:t>Grupos de personas, roles y funciones en HLWS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07DB249-9C47-46E4-907F-B4731C26B9FC}"/>
              </a:ext>
            </a:extLst>
          </p:cNvPr>
          <p:cNvSpPr txBox="1"/>
          <p:nvPr/>
        </p:nvSpPr>
        <p:spPr>
          <a:xfrm>
            <a:off x="6577859" y="5904148"/>
            <a:ext cx="5134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>
                <a:latin typeface="Segoe UI" panose="020B0502040204020203" pitchFamily="34" charset="0"/>
                <a:cs typeface="Segoe UI" panose="020B0502040204020203" pitchFamily="34" charset="0"/>
              </a:rPr>
              <a:t>Tab. 1: </a:t>
            </a:r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Wedekind 2013, citado en Peschel y </a:t>
            </a:r>
            <a:r>
              <a:rPr lang="de-DE" sz="1400" err="1">
                <a:latin typeface="Segoe UI" panose="020B0502040204020203" pitchFamily="34" charset="0"/>
                <a:cs typeface="Segoe UI" panose="020B0502040204020203" pitchFamily="34" charset="0"/>
              </a:rPr>
              <a:t>Kihm</a:t>
            </a:r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 2020: 298 y ss.</a:t>
            </a:r>
          </a:p>
        </p:txBody>
      </p:sp>
      <p:graphicFrame>
        <p:nvGraphicFramePr>
          <p:cNvPr id="3" name="Tabelle 6">
            <a:extLst>
              <a:ext uri="{FF2B5EF4-FFF2-40B4-BE49-F238E27FC236}">
                <a16:creationId xmlns:a16="http://schemas.microsoft.com/office/drawing/2014/main" id="{B1506B3F-6A6B-E54E-8AA1-6C15247675E8}"/>
              </a:ext>
            </a:extLst>
          </p:cNvPr>
          <p:cNvGraphicFramePr>
            <a:graphicFrameLocks noGrp="1"/>
          </p:cNvGraphicFramePr>
          <p:nvPr/>
        </p:nvGraphicFramePr>
        <p:xfrm>
          <a:off x="551384" y="953851"/>
          <a:ext cx="11089232" cy="495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364535328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999582067"/>
                    </a:ext>
                  </a:extLst>
                </a:gridCol>
              </a:tblGrid>
              <a:tr h="347390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Estudiantes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Acompañantes del aprendizaje (LP, estudiantes, investigadores…)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046392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Aprenden de forma autónoma y responsable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Diseñan, organizan, preparan y estructuran entornos de aprendizaje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94526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Aprenden de acuerdo con sus condiciones de aprendizaje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Acompañar, observar, diagnosticar y reflexionar sobre los procesos de aprendizaje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234890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«Se les permite» cometer errores y dar rodeos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Asesorar mediante ayuda y la búsqueda conjunta de errores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05084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Explorar ideas propias y aportar experiencias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Plantear tareas abiertas que ofrezcan diferentes soluciones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14814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Aprender unos de otros y juntos en grupos cambiantes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Facilitar el aprendizaje en grupo y el diálogo entre los niños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42399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Abordar la resolución de tareas de forma creativa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Aceptar y apoyar diferentes formas de resolución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810023"/>
                  </a:ext>
                </a:extLst>
              </a:tr>
              <a:tr h="347390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Participan como expertos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Valorar y fomentar la iniciativa propia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326343"/>
                  </a:ext>
                </a:extLst>
              </a:tr>
              <a:tr h="607931"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Aprenden a observar y reflexionar sobre su propio aprendizaje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Desarrollar una cultura de retroalimentación sistemática y respetuosa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081875"/>
                  </a:ext>
                </a:extLst>
              </a:tr>
            </a:tbl>
          </a:graphicData>
        </a:graphic>
      </p:graphicFrame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937733-130D-F64E-57CE-8F17F3F9F7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2F09102-26F8-2441-AFAF-7E9777B9B0A5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ADFE8FF-967B-B9B2-3ACA-25675E517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C211647-8192-3F5A-861F-B5CE12AD1F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54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379D8B0-3265-F744-D353-FE86F11F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70478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C5AF3DF-6CF8-4D42-8752-97ACEE4C4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Grupo de personas: </a:t>
            </a:r>
            <a:r>
              <a:rPr lang="de-DE" b="1" i="1"/>
              <a:t>estudiantes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ACB8B2F-5145-43FF-9551-7B4ADA58D248}"/>
              </a:ext>
            </a:extLst>
          </p:cNvPr>
          <p:cNvSpPr txBox="1"/>
          <p:nvPr/>
        </p:nvSpPr>
        <p:spPr>
          <a:xfrm>
            <a:off x="4831142" y="5860248"/>
            <a:ext cx="7085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Tab. 2: </a:t>
            </a: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Trío de grupos destinatarios HLWS para la persona «estudiantes» (Peschel y </a:t>
            </a:r>
            <a:r>
              <a:rPr lang="de-DE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Kihm</a:t>
            </a: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 2020: 300)</a:t>
            </a:r>
          </a:p>
        </p:txBody>
      </p:sp>
      <p:graphicFrame>
        <p:nvGraphicFramePr>
          <p:cNvPr id="3" name="Tabelle 6">
            <a:extLst>
              <a:ext uri="{FF2B5EF4-FFF2-40B4-BE49-F238E27FC236}">
                <a16:creationId xmlns:a16="http://schemas.microsoft.com/office/drawing/2014/main" id="{21C581A7-356E-FD46-970F-2391E6DE9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299316"/>
              </p:ext>
            </p:extLst>
          </p:nvPr>
        </p:nvGraphicFramePr>
        <p:xfrm>
          <a:off x="429593" y="1109317"/>
          <a:ext cx="11377263" cy="467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421">
                  <a:extLst>
                    <a:ext uri="{9D8B030D-6E8A-4147-A177-3AD203B41FA5}">
                      <a16:colId xmlns:a16="http://schemas.microsoft.com/office/drawing/2014/main" val="2474087972"/>
                    </a:ext>
                  </a:extLst>
                </a:gridCol>
                <a:gridCol w="3792421">
                  <a:extLst>
                    <a:ext uri="{9D8B030D-6E8A-4147-A177-3AD203B41FA5}">
                      <a16:colId xmlns:a16="http://schemas.microsoft.com/office/drawing/2014/main" val="411930552"/>
                    </a:ext>
                  </a:extLst>
                </a:gridCol>
                <a:gridCol w="3792421">
                  <a:extLst>
                    <a:ext uri="{9D8B030D-6E8A-4147-A177-3AD203B41FA5}">
                      <a16:colId xmlns:a16="http://schemas.microsoft.com/office/drawing/2014/main" val="3287181458"/>
                    </a:ext>
                  </a:extLst>
                </a:gridCol>
              </a:tblGrid>
              <a:tr h="366781"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Persona(</a:t>
                      </a:r>
                      <a:r>
                        <a:rPr lang="de-DE" err="1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grupo de personas</a:t>
                      </a:r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Rol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Función/Contenido de aprendizaje o objetivo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09366"/>
                  </a:ext>
                </a:extLst>
              </a:tr>
              <a:tr h="641867">
                <a:tc rowSpan="5">
                  <a:txBody>
                    <a:bodyPr/>
                    <a:lstStyle/>
                    <a:p>
                      <a:r>
                        <a:rPr lang="de-DE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Estudiantes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Alumnos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Adquirir experiencia como alumnos orientados a la materia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366830"/>
                  </a:ext>
                </a:extLst>
              </a:tr>
              <a:tr h="64186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Acompañamiento en el aprendizaje (aprendiendo)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Adquirir experiencia en el trabajo en talleres de aprendizaje como alumnos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679219"/>
                  </a:ext>
                </a:extLst>
              </a:tr>
              <a:tr h="64186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Acompañamiento en el aprendizaje (en calidad de docente)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Llevar a cabo el trabajo en el taller de aprendizaje en HSLW como estudiante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866277"/>
                  </a:ext>
                </a:extLst>
              </a:tr>
              <a:tr h="11920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Estudiante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Reflexionar sobre </a:t>
                      </a:r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los roles </a:t>
                      </a:r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y los cambios de rol (acompañamiento en el aprendizaje) a nivel metacognitivo Aprender y reflexionar sobre la función y el impacto de HSLW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635042"/>
                  </a:ext>
                </a:extLst>
              </a:tr>
              <a:tr h="11920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Investigador/a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Investigar situaciones pedagógicas reales orientadas a la acción, roles o problemas de cambio de rol en HSLW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708487"/>
                  </a:ext>
                </a:extLst>
              </a:tr>
            </a:tbl>
          </a:graphicData>
        </a:graphic>
      </p:graphicFrame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726818-24BE-0917-10CE-FEA5705BF7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8EC6E74-16D3-0641-9408-4A44834B643E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F9C3CF0-6652-1292-CC8F-025B6D8DED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17902CA-C246-AA9F-5FDA-68BF9F9727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55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64500BFA-8DFC-9DC6-EC1B-F415AD52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94958"/>
      </p:ext>
    </p:extLst>
  </p:cSld>
  <p:clrMapOvr>
    <a:masterClrMapping/>
  </p:clrMapOvr>
</p:sld>
</file>

<file path=ppt/slides/slide5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C6EBF-2D89-49AE-882E-2DE3A4435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Grupo de personas: </a:t>
            </a:r>
            <a:r>
              <a:rPr lang="de-DE" b="1" i="1"/>
              <a:t>docentes </a:t>
            </a:r>
            <a:r>
              <a:rPr lang="de-DE" sz="1400">
                <a:solidFill>
                  <a:srgbClr val="004877"/>
                </a:solidFill>
              </a:rPr>
              <a:t>(Peschel y Kihm 2020: 303 y ss.)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05DF3E-8BE6-4BBD-85FA-E005EC599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418" y="1042782"/>
            <a:ext cx="11473164" cy="449580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Intención: interés por los temas o aprovechamiento de posibilidades (didácticas) especiales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Visita a una HLWS con una clase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Formación continua: análisis de ideas, conceptos y principios de una HLWS</a:t>
            </a:r>
          </a:p>
          <a:p>
            <a:pPr marL="800100" lvl="1"/>
            <a:endParaRPr lang="de-DE" sz="23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i="1" dirty="0"/>
              <a:t>Papel: </a:t>
            </a:r>
            <a:r>
              <a:rPr lang="de-DE" sz="2300" b="1" dirty="0"/>
              <a:t>profesor/a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Asumen el papel que desempeñan en el día a día escolar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Se sienten responsables del desarrollo de la jornada y de la transmisión didáctica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</a:t>
            </a:r>
            <a:r>
              <a:rPr lang="de-DE" sz="2300" b="1" dirty="0"/>
              <a:t>PERO</a:t>
            </a:r>
            <a:r>
              <a:rPr lang="de-DE" sz="2300" dirty="0"/>
              <a:t>: reflexión sobre los principios didácticos/docentes/estudiantes</a:t>
            </a:r>
          </a:p>
          <a:p>
            <a:pPr marL="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4E79D75-5FF9-2E3F-4577-E29E6FB621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7434D36-2BA7-F74D-964E-BACD65682BB1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8EE621-6E69-4962-2CF8-B63BA1492F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para estudiantes universitarios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DEE556-9C89-03C8-B55C-9F845A4EF4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56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309CBD82-6E81-5A60-0110-7376F2E2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0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C6EBF-2D89-49AE-882E-2DE3A4435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Grupo de personas: </a:t>
            </a:r>
            <a:r>
              <a:rPr lang="de-DE" b="1" i="1"/>
              <a:t>niños </a:t>
            </a:r>
            <a:r>
              <a:rPr lang="de-DE" sz="1400">
                <a:solidFill>
                  <a:srgbClr val="004877"/>
                </a:solidFill>
              </a:rPr>
              <a:t>(Peschel y Kihm 2020: 303)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05DF3E-8BE6-4BBD-85FA-E005EC599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380" y="1181100"/>
            <a:ext cx="11161240" cy="449580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dirty="0"/>
              <a:t>Los niños acuden a los HLWS principalmente con el fin de complementar (o, en su caso, suplir) la enseñanza escolar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dirty="0"/>
              <a:t>aprendizaje co-constructivo con otros niños</a:t>
            </a:r>
          </a:p>
          <a:p>
            <a:pPr indent="0"/>
            <a:endParaRPr lang="de-DE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i="1" dirty="0"/>
              <a:t>Papel: </a:t>
            </a:r>
            <a:r>
              <a:rPr lang="de-DE" b="1" dirty="0"/>
              <a:t>alumno/a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400" b="1" dirty="0"/>
              <a:t> </a:t>
            </a:r>
            <a:r>
              <a:rPr lang="de-DE" sz="2400" dirty="0"/>
              <a:t>= Alumnos que se enfrentan a determinados «temas»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400" b="1" dirty="0"/>
              <a:t> </a:t>
            </a:r>
            <a:r>
              <a:rPr lang="de-DE" sz="2400" dirty="0"/>
              <a:t>basado en los principios del taller de aprendizaje</a:t>
            </a:r>
            <a:endParaRPr lang="de-DE" sz="2400" b="1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694072A-BF17-7DDC-3709-47B76B0B1C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F85749E-0385-B543-84E8-799314A95D87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C1CD5BD-827C-0A34-1830-CBCE91270E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C370877-3B97-5EB1-D2A3-326535E2D0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57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F67D397B-C467-C876-283F-4162EB34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C6EBF-2D89-49AE-882E-2DE3A4435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Grupo de personas: </a:t>
            </a:r>
            <a:r>
              <a:rPr lang="de-DE" b="1" i="1"/>
              <a:t>docentes </a:t>
            </a:r>
            <a:r>
              <a:rPr lang="de-DE" sz="1400"/>
              <a:t>(Peschel y Kihm 2020: 305 y ss.)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05DF3E-8BE6-4BBD-85FA-E005EC599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93" y="1181100"/>
            <a:ext cx="11377264" cy="449580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dirty="0"/>
              <a:t>Profesores, personal investigador, trabajadores sociales, educadores, ayudantes estudiantiles, estudiantes</a:t>
            </a:r>
          </a:p>
          <a:p>
            <a:pPr indent="0"/>
            <a:endParaRPr lang="de-DE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i="1" dirty="0"/>
              <a:t>Función: </a:t>
            </a:r>
            <a:r>
              <a:rPr lang="de-DE" b="1" dirty="0"/>
              <a:t>especialista en pedagogía y didáctica innovadoras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400" dirty="0"/>
              <a:t> Formadores en la formación de estudiantes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400" dirty="0"/>
              <a:t> Estimulación de los estudiantes hacia procesos de aprendizaje autónomos </a:t>
            </a:r>
            <a:r>
              <a:rPr lang="de-DE" sz="1400" dirty="0"/>
              <a:t>(véase Peschel 2016)</a:t>
            </a:r>
            <a:endParaRPr lang="de-DE" sz="220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401C49-58AF-5DCF-17B8-73C614715E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329B425-62EC-5E4E-BD1B-FC270E95756E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2BC44CE-2387-7B63-E97B-C5ECCF86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BDCFC5-9B78-21B8-12EA-A5C5A9869B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58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BEA9F4B8-E7CD-D074-A911-C3DA868E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C6EBF-2D89-49AE-882E-2DE3A4435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Grupo de personas: </a:t>
            </a:r>
            <a:r>
              <a:rPr lang="de-DE" b="1" i="1"/>
              <a:t>docentes </a:t>
            </a:r>
            <a:r>
              <a:rPr lang="de-DE" sz="1400"/>
              <a:t>(Peschel y Kihm 2020: 305 y ss.)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05DF3E-8BE6-4BBD-85FA-E005EC599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933" y="1196752"/>
            <a:ext cx="11377264" cy="4743248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sz="2300" i="1" dirty="0"/>
              <a:t>Función: </a:t>
            </a:r>
            <a:r>
              <a:rPr lang="de-DE" sz="2300" b="1" dirty="0"/>
              <a:t>experto en cuestiones (técnicas)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sobre todo en cursos orientados a las ciencias naturales (p. ej., el GOFEX, véase Diener &amp; Peschel 2019) 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Conocimientos especializados sobre los contenidos de aprendizaje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actúan como </a:t>
            </a:r>
            <a:r>
              <a:rPr lang="de-DE" sz="2300" dirty="0"/>
              <a:t>«expertos en la materia» con todos los demás grupos de personas</a:t>
            </a:r>
          </a:p>
          <a:p>
            <a:pPr marL="800100" lvl="1"/>
            <a:endParaRPr lang="de-DE" sz="23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i="1" dirty="0"/>
              <a:t>Papel: </a:t>
            </a:r>
            <a:r>
              <a:rPr lang="de-DE" sz="2300" b="1" dirty="0"/>
              <a:t>Alumnos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similar </a:t>
            </a:r>
            <a:r>
              <a:rPr lang="de-DE" sz="2300" i="1" dirty="0"/>
              <a:t>al de </a:t>
            </a:r>
            <a:r>
              <a:rPr lang="de-DE" sz="2300" b="1" dirty="0"/>
              <a:t>los estudiantes</a:t>
            </a:r>
            <a:endParaRPr lang="de-DE" sz="2300" dirty="0"/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Recorrer un proceso de aprendizaje individual para optimizar el propio trabajo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de-DE" sz="2300" dirty="0"/>
              <a:t> Adaptar tanto los propios materiales didácticos como el propio rol y función a los respectivos grupos destinatarios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3BBFFD-FEC7-4881-2E1F-0F374D71FC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9A5967E-F2EC-D74C-BB82-43C08BA4F60E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1B5EF22-47B4-DFF8-3BD9-B94E99A644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286D03-160B-AE66-655B-7CCB64AB90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59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9C52F13-33DE-4EDE-E314-C9D0438E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F7FD7D-C51A-4DCA-9F14-29A91E4D91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>
                <a:solidFill>
                  <a:srgbClr val="004877"/>
                </a:solidFill>
              </a:rPr>
              <a:t>Concepto espacial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6760BB40-6EF2-4920-97D8-836FD45B00E0}"/>
              </a:ext>
            </a:extLst>
          </p:cNvPr>
          <p:cNvSpPr txBox="1">
            <a:spLocks/>
          </p:cNvSpPr>
          <p:nvPr/>
        </p:nvSpPr>
        <p:spPr>
          <a:xfrm>
            <a:off x="478682" y="1347863"/>
            <a:ext cx="10513168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Pct val="45000"/>
              <a:buFont typeface="Wingdings" charset="0"/>
              <a:buChar char=""/>
              <a:tabLst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idea central en el desarrollo del concepto espacial fue la creación de un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espacio de aprendizaje multifuncional.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Pct val="45000"/>
              <a:buFont typeface="Wingdings" charset="0"/>
              <a:buChar char=""/>
              <a:tabLst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 espacio en sí mismo debe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respaldar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idea de apertura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que se pretende transmitir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y está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dividido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zonas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flexibles y claramente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definidas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Pct val="45000"/>
              <a:buFont typeface="Wingdings" charset="0"/>
              <a:buChar char=""/>
              <a:tabLst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Por lo tanto, el espacio debe ser lo suficientemente amplio y flexible como para ofrecer a todos los alumnos o grupos destinatarios el espacio, la tranquilidad y las oportunidades de desarrollo y experimentación que necesitan.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C3DBA2-986C-564C-B2CF-BDE89276C0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032B48D-2629-0240-958B-F8CAE3472993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DC5E989-05ED-C44C-0B7B-9939BA7081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8E1343-A2A7-CBAE-152A-8B2AC999B6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B242984-CC33-B9D0-6F82-2768D9812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D37517-0628-4050-B42D-02358B0F2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Una conclusión provisional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(Peschel y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Kihm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2020: 306 y ss.)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AE77EA-2B49-4C78-886B-BD259DC5A6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05" y="1034844"/>
            <a:ext cx="11161240" cy="449580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Se debe prestar especial atención a las interpretaciones y los cambios de roles altamente complejos (véase Diener y Peschel 2019)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En el desarrollo del </a:t>
            </a:r>
            <a:r>
              <a:rPr lang="de-DE" sz="2300" i="1" dirty="0"/>
              <a:t>papel</a:t>
            </a:r>
            <a:r>
              <a:rPr lang="de-DE" sz="2300" dirty="0"/>
              <a:t> específico </a:t>
            </a:r>
            <a:r>
              <a:rPr lang="de-DE" sz="2300" b="1" dirty="0"/>
              <a:t>de </a:t>
            </a:r>
            <a:r>
              <a:rPr lang="de-DE" sz="2300" b="1" dirty="0" err="1"/>
              <a:t>«acompañamiento</a:t>
            </a:r>
            <a:r>
              <a:rPr lang="de-DE" sz="2300" b="1" dirty="0"/>
              <a:t> en </a:t>
            </a:r>
            <a:r>
              <a:rPr lang="de-DE" sz="2300" b="1" dirty="0" err="1"/>
              <a:t>el taller </a:t>
            </a:r>
            <a:r>
              <a:rPr lang="de-DE" sz="2300" b="1" dirty="0"/>
              <a:t>de </a:t>
            </a:r>
            <a:r>
              <a:rPr lang="de-DE" sz="2300" b="1" dirty="0"/>
              <a:t>aprendizaje»</a:t>
            </a:r>
            <a:r>
              <a:rPr lang="de-DE" sz="2300" dirty="0"/>
              <a:t>, resulta especialmente relevante un trato sensible y comprensivo con los estudiantes participantes, es decir, el grupo destinatario de la didáctica innovadora de HLWS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La reflexión personal sobre el propio rol —y, sobre todo, sobre los posibles conflictos de roles— es especialmente necesaria para el desarrollo personal y la clarificación del rol o la función en el HLWS, en particular para los estudiantes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28B268C-EC3B-83C0-D03B-17B6248941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DB10024-EDB1-9948-BDD5-6A77DF567123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CF0BAC5-4974-0E32-6E61-44613B94DD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EFC6A31-BDA3-41BA-AFE8-2F3BFB8659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60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9ADB2C7C-148A-C379-3ED8-FB9FCFD7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D37517-0628-4050-B42D-02358B0F2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Una conclusión provisional </a:t>
            </a:r>
            <a:r>
              <a:rPr lang="de-DE" sz="1400" dirty="0">
                <a:solidFill>
                  <a:srgbClr val="004877"/>
                </a:solidFill>
              </a:rPr>
              <a:t>(Diener y Peschel, 2019; Peschel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Kihm,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2020: 306 y ss.)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AE77EA-2B49-4C78-886B-BD259DC5A6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372" y="1042782"/>
            <a:ext cx="11305256" cy="449580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en el sentido de un trabajo «eficaz» en el taller de aprendizaje, precisamente esta negociación de roles y la asunción o aceptación de dichos roles revisten una importancia especial para todos los participantes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La asunción de roles y los conflictos de roles deben abordarse de manera específica para lograr el proceso de aprendizaje mediante la negociación y la reflexión sobre los roles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La asunción o asignación de roles no siempre se lleva a cabo de forma transparente, coherente u orientada a objetivos, sino que se negocia en cada situación entre los participantes —por ejemplo, entre docentes y profesores en la HLWS </a:t>
            </a:r>
          </a:p>
          <a:p>
            <a:pPr indent="0"/>
            <a:r>
              <a:rPr lang="de-DE" sz="2300" dirty="0"/>
              <a:t>                                                                                                                      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ED09874-584A-741A-84AB-EC3BE9DB63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B33126B-6801-4C4B-9B75-E250B1918A76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0C6DC71-334C-78C6-4811-3386BA7FA3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4B63D4-E2EB-6F30-213B-638EA97768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61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92BDF1CA-CD9A-BE1D-4AF7-278B3CE3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D37517-0628-4050-B42D-02358B0F2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Una conclusión provisional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(Peschel y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Kihm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2020: 306 y ss.)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AE77EA-2B49-4C78-886B-BD259DC5A6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372" y="1034844"/>
            <a:ext cx="11305256" cy="449580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La reconstrucción de la (propia) comprensión de los roles debería ser el punto de partida para una (auto)reflexión sobre los «patrones aprendidos», que además deben investigarse, analizarse y reflexionarse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de-DE" sz="2300" dirty="0"/>
              <a:t>Por lo tanto, el «trabajo» en la HLWS debería tener como objetivo la formación de la propia comprensión del rol dentro de los diferentes roles y funciones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1BB974-AE83-E260-25CF-67F3741FA7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256E43-2CE2-B748-B14A-50C4164F64FB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8791E9E-1612-5016-5492-5D724C84EC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para docentes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D0B22E-F4B7-E03E-1AD8-89804C912B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62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ED7EEC64-BB5C-2614-4845-E45AC219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FB18-A2AA-196D-63A3-07826ABAC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0DF52C4-F29E-435E-6BF9-139A1D7D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10090555" cy="685800"/>
          </a:xfrm>
        </p:spPr>
        <p:txBody>
          <a:bodyPr/>
          <a:lstStyle/>
          <a:p>
            <a:r>
              <a:rPr lang="de-DE" b="1" dirty="0"/>
              <a:t>El acompañamiento en el aprendizaje </a:t>
            </a:r>
            <a:r>
              <a:rPr lang="de-DE" dirty="0"/>
              <a:t>en la práctica </a:t>
            </a:r>
            <a:r>
              <a:rPr lang="de-DE" sz="1400" dirty="0"/>
              <a:t>(</a:t>
            </a:r>
            <a:r>
              <a:rPr lang="de-DE" sz="1400" dirty="0" err="1"/>
              <a:t>Kihm </a:t>
            </a:r>
            <a:r>
              <a:rPr lang="de-DE" sz="1400" dirty="0"/>
              <a:t>et al. 2018/Peschel y </a:t>
            </a:r>
            <a:r>
              <a:rPr lang="de-DE" sz="1400" dirty="0" err="1"/>
              <a:t>Kihm</a:t>
            </a:r>
            <a:r>
              <a:rPr lang="de-DE" sz="1400" dirty="0"/>
              <a:t> 2019)</a:t>
            </a:r>
            <a:endParaRPr lang="de-DE" sz="1400" b="1" dirty="0">
              <a:solidFill>
                <a:srgbClr val="96193F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1DFF94-56EB-63B3-5EE2-8EBEEEDC5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634" y="1016904"/>
            <a:ext cx="11674731" cy="2016224"/>
          </a:xfrm>
        </p:spPr>
        <p:txBody>
          <a:bodyPr/>
          <a:lstStyle/>
          <a:p>
            <a:pPr algn="ctr"/>
            <a:r>
              <a:rPr lang="de-DE" sz="2000" dirty="0"/>
              <a:t>El papel del 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acompañante de aprendizaje en los talleres de aprendizaje </a:t>
            </a:r>
            <a:r>
              <a:rPr lang="de-DE" sz="2000" dirty="0"/>
              <a:t>difiere claramente del papel </a:t>
            </a:r>
            <a:r>
              <a:rPr lang="de-DE" sz="2000" b="1" dirty="0"/>
              <a:t>de</a:t>
            </a:r>
            <a:r>
              <a:rPr lang="de-DE" sz="2000" dirty="0"/>
              <a:t> un </a:t>
            </a:r>
            <a:r>
              <a:rPr lang="de-DE" sz="2000" b="1" dirty="0"/>
              <a:t>profesor en la enseñanza primaria habitual</a:t>
            </a:r>
            <a:r>
              <a:rPr lang="de-DE" sz="2000" dirty="0"/>
              <a:t>. En esta última, el profesor suele tener siempre en mente la respuesta a la pregunta que formula. En los talleres de aprendizaje, en cambio, suele ocurrir que las preguntas de los niños ocupan un lugar central y que </a:t>
            </a:r>
            <a:r>
              <a:rPr lang="de-DE" sz="2000" dirty="0"/>
              <a:t>se trata de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 preguntas «reales» </a:t>
            </a:r>
            <a:r>
              <a:rPr lang="de-DE" sz="2000" dirty="0"/>
              <a:t>que ellos quieren y pueden abordar.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E166642-B385-BACF-15A6-E365099407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54C4A25-6461-AB43-91EA-B4F2872541C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83B2403-65BE-0464-33D5-0BF0F9F435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universitarios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349B6B7-B396-7D26-E59D-C8460B67D8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63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79869B9A-E1C0-1174-681F-DFC7B51A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59B3D3F-4461-3A34-900F-B0D8CDC4BDAF}"/>
              </a:ext>
            </a:extLst>
          </p:cNvPr>
          <p:cNvSpPr/>
          <p:nvPr/>
        </p:nvSpPr>
        <p:spPr>
          <a:xfrm>
            <a:off x="1919537" y="3105136"/>
            <a:ext cx="8496944" cy="1440160"/>
          </a:xfrm>
          <a:prstGeom prst="rect">
            <a:avLst/>
          </a:prstGeom>
          <a:solidFill>
            <a:schemeClr val="bg1">
              <a:lumMod val="65000"/>
              <a:alpha val="1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Pero: ¿cómo se puede acompañar al niño en este proceso de conocimiento de tal manera que reciba un apoyo beneficioso que, por un lado, 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deje 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proceso de elaboración o 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respuesta en manos del niño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pero que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al mismo tiempo, 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anticipe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los resultados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94D860B-AF5E-060F-2A8E-1C3D7315BD0A}"/>
              </a:ext>
            </a:extLst>
          </p:cNvPr>
          <p:cNvSpPr/>
          <p:nvPr/>
        </p:nvSpPr>
        <p:spPr>
          <a:xfrm>
            <a:off x="1919536" y="4689312"/>
            <a:ext cx="8496944" cy="1368152"/>
          </a:xfrm>
          <a:prstGeom prst="rect">
            <a:avLst/>
          </a:prstGeom>
          <a:solidFill>
            <a:schemeClr val="bg1">
              <a:lumMod val="65000"/>
              <a:alpha val="1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Además</a:t>
            </a:r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¿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cómo puede el acompañamiento en el aprendizaje 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estimular el debate técnico 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 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necesariamente un experto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 Y: </a:t>
            </a:r>
            <a:r>
              <a:rPr lang="de-DE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¿cuánto o cuán poco conocimiento técnico </a:t>
            </a:r>
            <a:r>
              <a:rPr lang="de-D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 necesario, útil o imprescindible para apoyar los procesos de aprendizaje con competencia técnica?</a:t>
            </a:r>
          </a:p>
        </p:txBody>
      </p:sp>
    </p:spTree>
    <p:extLst>
      <p:ext uri="{BB962C8B-B14F-4D97-AF65-F5344CB8AC3E}">
        <p14:creationId xmlns:p14="http://schemas.microsoft.com/office/powerpoint/2010/main" val="1651312552"/>
      </p:ext>
    </p:extLst>
  </p:cSld>
  <p:clrMapOvr>
    <a:masterClrMapping/>
  </p:clrMapOvr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49F41-785B-2559-0303-B98963965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51024F7-A8F3-01A9-05E7-C53E48896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El acompañamiento en el aprendizaje </a:t>
            </a:r>
            <a:r>
              <a:rPr lang="de-DE" dirty="0"/>
              <a:t>en la práctica </a:t>
            </a:r>
            <a:r>
              <a:rPr lang="de-DE" sz="1400" dirty="0"/>
              <a:t>(</a:t>
            </a:r>
            <a:r>
              <a:rPr lang="de-DE" sz="1400" dirty="0" err="1"/>
              <a:t>Kelkel </a:t>
            </a:r>
            <a:r>
              <a:rPr lang="de-DE" sz="1400" dirty="0"/>
              <a:t>et al. 2025)</a:t>
            </a:r>
            <a:endParaRPr lang="de-DE" sz="2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D2D37B-F0BA-4434-FE81-F84C719597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380" y="1034844"/>
            <a:ext cx="11161240" cy="4495800"/>
          </a:xfrm>
        </p:spPr>
        <p:txBody>
          <a:bodyPr/>
          <a:lstStyle/>
          <a:p>
            <a:pPr indent="0"/>
            <a:r>
              <a:rPr lang="de-DE" sz="2000" dirty="0"/>
              <a:t>El acompañamiento en el aprendizaje de GOFEX…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… no evalúa ni juzga (en la medida de lo posible), sino que ayuda a los alumnos a realizar una autoevaluación crítica del proceso y de los conocimientos adquiridos.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… (en la medida de lo posible) no da respuestas a las preguntas de los alumnos, sino que les devuelve las preguntas y apoya el proceso de respuesta [...].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… no impone aspectos concretos de observación, sino que exige y fomenta las observaciones propias de los alumnos. Los procesos de observación que puedan llevar a los alumnos a otras ideas, quizá más profundas, o a «callejones sin salida», no se acortan, sino que se permiten y se moderan.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… distingue, en la comunicación con los alumnos, entre observación e interpretación, y transmite esta distinción como un conocimiento importante en el sentido de la naturaleza </a:t>
            </a:r>
            <a:r>
              <a:rPr lang="de-DE" sz="1600" dirty="0" err="1"/>
              <a:t>de </a:t>
            </a:r>
            <a:r>
              <a:rPr lang="de-DE" sz="1600" dirty="0"/>
              <a:t>la ciencia.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… no actúa (en la medida de lo posible) orientándose hacia el nivel de conocimientos y los objetivos didácticos, sino que apoya los procesos de conocimiento propios de los alumnos mediante la observación y la comunicación.</a:t>
            </a:r>
          </a:p>
          <a:p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A75F3F-5B16-0522-A008-799F38212C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26E8B8-329F-901F-6E1D-B4FF8FDC34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64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D9BC678-A86C-FD70-0706-9F7B1C77D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1D8C4E4-1E13-BF4A-8C6E-71C69D389D27}" type="datetime1">
              <a:rPr lang="de-DE" smtClean="0"/>
              <a:t>19/03/26</a:t>
            </a:fld>
            <a:endParaRPr lang="de-DE" dirty="0"/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16F1F0C1-1708-CEF1-6637-E82BFE1C4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8310"/>
      </p:ext>
    </p:extLst>
  </p:cSld>
  <p:clrMapOvr>
    <a:masterClrMapping/>
  </p:clrMapOvr>
</p:sld>
</file>

<file path=ppt/slides/slide6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FD9EA-7E5E-E03F-B940-FC1E45F6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A893F6-3FCB-9EEE-B5EC-F37D08E4C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2" y="349044"/>
            <a:ext cx="10212918" cy="685800"/>
          </a:xfrm>
        </p:spPr>
        <p:txBody>
          <a:bodyPr/>
          <a:lstStyle/>
          <a:p>
            <a:r>
              <a:rPr lang="de-DE" sz="2800" b="1" cap="small" err="1"/>
              <a:t>Gofex </a:t>
            </a:r>
            <a:r>
              <a:rPr lang="de-DE" sz="2800" b="1"/>
              <a:t>– Laboratorio de primaria para la experimentación abierta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50997799-2867-298A-5F40-2528E607252D}"/>
              </a:ext>
            </a:extLst>
          </p:cNvPr>
          <p:cNvSpPr txBox="1">
            <a:spLocks/>
          </p:cNvSpPr>
          <p:nvPr/>
        </p:nvSpPr>
        <p:spPr>
          <a:xfrm>
            <a:off x="397932" y="1556793"/>
            <a:ext cx="1097280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DE" sz="2800" b="1" dirty="0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GOFEX…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de-DE" dirty="0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como 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taller para estudiantes universitarios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… como laboratorio para alumnos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de-DE" dirty="0">
                <a:solidFill>
                  <a:srgbClr val="0048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y como taller de aprendizaje (en una universidad)</a:t>
            </a:r>
          </a:p>
          <a:p>
            <a:pPr marL="457200" lvl="1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87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8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Multifuncional</a:t>
            </a:r>
          </a:p>
          <a:p>
            <a:pPr marL="457200" lvl="1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4877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242037-B3BF-42B3-AF8A-F545843260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A1A5C68-201B-254B-96EF-5F3D06A0C8FC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BA9F2E-C497-BB79-D507-962F35386C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universitarios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236FC88-0155-5BA8-D0D6-2929EBE1D6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65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19A7B7A8-E031-0E8D-9546-4AD1B2A2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5" name="Bild 3">
            <a:extLst>
              <a:ext uri="{FF2B5EF4-FFF2-40B4-BE49-F238E27FC236}">
                <a16:creationId xmlns:a16="http://schemas.microsoft.com/office/drawing/2014/main" id="{A115218A-CD97-5D30-5E17-AF73CA3B2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32" y="1167707"/>
            <a:ext cx="3721365" cy="1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CA968-F5A3-BA5D-ED91-7A24DA3A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603972-971A-62BF-9D33-81B4B4E8F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9" y="2733381"/>
            <a:ext cx="12187501" cy="695619"/>
          </a:xfrm>
        </p:spPr>
        <p:txBody>
          <a:bodyPr/>
          <a:lstStyle/>
          <a:p>
            <a:r>
              <a:rPr lang="de-DE" b="1" dirty="0">
                <a:solidFill>
                  <a:schemeClr val="tx2"/>
                </a:solidFill>
              </a:rPr>
              <a:t>Didáctica del taller de aprendizaje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F11049-72A6-4B67-FF1D-09905204451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3A271D-98E7-3747-9111-2567A7D33111}" type="datetime1">
              <a:rPr lang="de-DE" smtClean="0"/>
              <a:t>19/03/26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E6E44C-FE87-3C14-50C6-CD458E1C7C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El papel de los talleres de aprendizaje universitarios en la formación del profesorado - Prof. Dr. Markus Peschel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A6B698-63B3-A58D-E7FB-E9F17B72C6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059413"/>
      </p:ext>
    </p:extLst>
  </p:cSld>
  <p:clrMapOvr>
    <a:masterClrMapping/>
  </p:clrMapOvr>
</p:sld>
</file>

<file path=ppt/slides/slide6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0A45-26D5-3125-743D-FBF15E3AD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16BAFD-B1BE-9540-BF0C-90D09CEAF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9" y="2733381"/>
            <a:ext cx="12187501" cy="695619"/>
          </a:xfrm>
        </p:spPr>
        <p:txBody>
          <a:bodyPr/>
          <a:lstStyle/>
          <a:p>
            <a:r>
              <a:rPr lang="de-DE" b="1" dirty="0">
                <a:solidFill>
                  <a:schemeClr val="tx2"/>
                </a:solidFill>
              </a:rPr>
              <a:t>El aprendizaje en una nueva cultura educativa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1D4E31-06B8-8198-769B-2309316B0BF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3A271D-98E7-3747-9111-2567A7D33111}" type="datetime1">
              <a:rPr lang="de-DE" smtClean="0"/>
              <a:t>19/03/26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4C4592-DEAC-E424-415B-776AF12825A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El papel de los talleres de aprendizaje universitario en la formación del profesorado - Prof. Dr. Markus Peschel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A04681-5A2E-A3E7-94EC-6B52C7F6C8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5817EF-AEEE-5C4F-8752-4CE0F0C22EEF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56047"/>
      </p:ext>
    </p:extLst>
  </p:cSld>
  <p:clrMapOvr>
    <a:masterClrMapping/>
  </p:clrMapOvr>
</p:sld>
</file>

<file path=ppt/slides/slide6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695B1-5C10-F9A2-585C-B662BC78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10F4F08-A4AF-48D0-3864-4A63CB4CC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200" b="1" dirty="0">
                <a:ea typeface="ＭＳ Ｐゴシック" charset="0"/>
              </a:rPr>
              <a:t>Actividad frente a acción </a:t>
            </a:r>
            <a:r>
              <a:rPr lang="de-DE" sz="1400" dirty="0"/>
              <a:t>(Hildebrandt, Peschel, Weißhaupt 2014)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F7B878-6BE6-755F-E0AB-A5A1829378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391" y="1057133"/>
            <a:ext cx="11387667" cy="2926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«Siguiendo la definición de </a:t>
            </a:r>
            <a:r>
              <a:rPr lang="de-DE" sz="2200" b="1" dirty="0">
                <a:solidFill>
                  <a:schemeClr val="accent1">
                    <a:lumMod val="75000"/>
                  </a:schemeClr>
                </a:solidFill>
              </a:rPr>
              <a:t>actividad como expresión del comportamiento del ser humano</a:t>
            </a:r>
            <a:r>
              <a:rPr lang="de-DE" sz="2200" dirty="0"/>
              <a:t>, para diferenciarlas, </a:t>
            </a:r>
            <a:r>
              <a:rPr lang="de-DE" sz="2200" dirty="0">
                <a:solidFill>
                  <a:srgbClr val="376092"/>
                </a:solidFill>
              </a:rPr>
              <a:t>la acción inconsciente </a:t>
            </a:r>
            <a:r>
              <a:rPr lang="de-DE" sz="2200" dirty="0"/>
              <a:t>se entiende y se denomina </a:t>
            </a:r>
            <a:r>
              <a:rPr lang="de-DE" sz="2200" dirty="0">
                <a:solidFill>
                  <a:srgbClr val="376092"/>
                </a:solidFill>
              </a:rPr>
              <a:t>«estar en acción</a:t>
            </a:r>
            <a:r>
              <a:rPr lang="de-DE" sz="2200" dirty="0"/>
              <a:t>». Su actividad no es posible sin su «estar en acción», por lo que su </a:t>
            </a:r>
            <a:r>
              <a:rPr lang="de-DE" sz="2200" dirty="0">
                <a:solidFill>
                  <a:srgbClr val="376092"/>
                </a:solidFill>
              </a:rPr>
              <a:t>actividad también </a:t>
            </a:r>
            <a:r>
              <a:rPr lang="de-DE" sz="2200" dirty="0"/>
              <a:t>puede denominarse</a:t>
            </a:r>
            <a:r>
              <a:rPr lang="de-DE" sz="2200" dirty="0">
                <a:solidFill>
                  <a:srgbClr val="376092"/>
                </a:solidFill>
              </a:rPr>
              <a:t> «estar en acción de forma consciente</a:t>
            </a:r>
            <a:r>
              <a:rPr lang="de-DE" sz="2200" dirty="0"/>
              <a:t>» </a:t>
            </a:r>
            <a:r>
              <a:rPr lang="de-DE" sz="1400" dirty="0"/>
              <a:t>(</a:t>
            </a:r>
            <a:r>
              <a:rPr lang="de-DE" sz="1400" dirty="0" err="1"/>
              <a:t>Blickensdörfer</a:t>
            </a:r>
            <a:r>
              <a:rPr lang="de-DE" sz="1400" dirty="0"/>
              <a:t> 2010, </a:t>
            </a:r>
            <a:r>
              <a:rPr lang="de-DE" sz="1400" dirty="0" err="1"/>
              <a:t>énfasis </a:t>
            </a:r>
            <a:r>
              <a:rPr lang="de-DE" sz="1400" dirty="0"/>
              <a:t>de MP)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2200" dirty="0"/>
              <a:t>Los procesos de aprendizaje no solo son planificados y específicos, sino también una actividad inconsciente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2200" dirty="0"/>
              <a:t>Diseñar los procesos de aprendizaje a partir de la actividad de los niños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2200" dirty="0"/>
              <a:t>Las prácticas de aprendizaje como hábitos inconscientes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2200" dirty="0"/>
              <a:t>Transformación de la actividad en acción: </a:t>
            </a:r>
            <a:r>
              <a:rPr lang="de-DE" sz="2200" i="1" dirty="0" err="1"/>
              <a:t>flujo</a:t>
            </a:r>
            <a:endParaRPr lang="de-DE" sz="220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A42871-9D04-2C86-D88D-E621A789D5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54C4A25-6461-AB43-91EA-B4F2872541C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94CDD3-38A3-0613-6D6F-F96B63707E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082F908-DCBC-766D-D8B3-2081E9976D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68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89F81F2B-427A-F4DA-026E-50D11EA8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860C9079-50DC-A7FC-1349-38D02F878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717032"/>
            <a:ext cx="1518635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50605"/>
      </p:ext>
    </p:extLst>
  </p:cSld>
  <p:clrMapOvr>
    <a:masterClrMapping/>
  </p:clrMapOvr>
</p:sld>
</file>

<file path=ppt/slides/slide6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B0520-D01B-E75F-D6EC-CAB6C5EDE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EA95D8-7446-A400-8FD7-8E368D229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9514491" cy="685800"/>
          </a:xfrm>
        </p:spPr>
        <p:txBody>
          <a:bodyPr/>
          <a:lstStyle/>
          <a:p>
            <a:r>
              <a:rPr lang="de-DE" sz="3200" b="1" dirty="0">
                <a:ea typeface="ＭＳ Ｐゴシック" charset="0"/>
              </a:rPr>
              <a:t>Talleres de aprendizaje: actividades autónomas</a:t>
            </a:r>
            <a:endParaRPr lang="de-DE" sz="1400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CAE1-B0A4-A7EE-EB38-6F235D7E0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933" y="1089465"/>
            <a:ext cx="11387667" cy="2926432"/>
          </a:xfrm>
        </p:spPr>
        <p:txBody>
          <a:bodyPr/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Talleres de aprendizaje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de-DE" sz="1800" dirty="0"/>
              <a:t>Oferta de diversos enfoques de aprendizaje y juego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de-DE" sz="1800" dirty="0"/>
              <a:t>Acompañamiento de los procesos de enseñanza y aprendizaje </a:t>
            </a:r>
            <a:r>
              <a:rPr lang="de-DE" sz="1800" dirty="0" err="1"/>
              <a:t>centrado en los alumnos</a:t>
            </a:r>
          </a:p>
          <a:p>
            <a:pPr indent="620713"/>
            <a:endParaRPr lang="de-DE" sz="1800" dirty="0">
              <a:sym typeface="Wingdings"/>
            </a:endParaRPr>
          </a:p>
          <a:p>
            <a:pPr indent="620713"/>
            <a:endParaRPr lang="de-DE" sz="1800" dirty="0">
              <a:sym typeface="Wingdings"/>
            </a:endParaRPr>
          </a:p>
          <a:p>
            <a:pPr algn="ctr"/>
            <a:r>
              <a:rPr lang="de-DE" sz="1800" dirty="0">
                <a:sym typeface="Wingdings"/>
              </a:rPr>
              <a:t>     </a:t>
            </a:r>
            <a:r>
              <a:rPr lang="de-DE" sz="1800" b="1" dirty="0">
                <a:solidFill>
                  <a:srgbClr val="376092"/>
                </a:solidFill>
                <a:sym typeface="Wingdings"/>
              </a:rPr>
              <a:t>Actividades autónomas de los alumnos</a:t>
            </a:r>
          </a:p>
          <a:p>
            <a:pPr indent="620713"/>
            <a:endParaRPr lang="de-DE" sz="1800" b="1" dirty="0">
              <a:solidFill>
                <a:srgbClr val="376092"/>
              </a:solidFill>
              <a:sym typeface="Wingdings"/>
            </a:endParaRPr>
          </a:p>
          <a:p>
            <a:pPr indent="620713"/>
            <a:endParaRPr lang="de-DE" sz="1800" b="1" dirty="0">
              <a:solidFill>
                <a:srgbClr val="376092"/>
              </a:solidFill>
              <a:sym typeface="Wingdings"/>
            </a:endParaRPr>
          </a:p>
          <a:p>
            <a:pPr algn="ctr"/>
            <a:r>
              <a:rPr lang="de-DE" sz="1800" b="1" dirty="0">
                <a:solidFill>
                  <a:srgbClr val="376092"/>
                </a:solidFill>
                <a:sym typeface="Wingdings"/>
              </a:rPr>
              <a:t>Actividad libre </a:t>
            </a:r>
          </a:p>
          <a:p>
            <a:pPr algn="ctr"/>
            <a:r>
              <a:rPr lang="de-DE" sz="1800" b="1" dirty="0">
                <a:solidFill>
                  <a:srgbClr val="000000"/>
                </a:solidFill>
                <a:sym typeface="Wingdings"/>
              </a:rPr>
              <a:t>Construcción activa y autónoma de los procesos de aprendizaje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F991F55-6C8E-7838-0913-8321E1B7E3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54C4A25-6461-AB43-91EA-B4F2872541C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37BB9-2E9E-068A-D789-CECB19D90E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7294524-4CD2-D2DD-CD02-B8F91DD34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69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BC3D7A1-17C6-671E-21D4-1EB3A460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F6569557-D4FE-1485-6CA8-46F41E0891B4}"/>
              </a:ext>
            </a:extLst>
          </p:cNvPr>
          <p:cNvSpPr/>
          <p:nvPr/>
        </p:nvSpPr>
        <p:spPr>
          <a:xfrm>
            <a:off x="5875742" y="2654639"/>
            <a:ext cx="432048" cy="79208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Pfeil nach unten 9">
            <a:extLst>
              <a:ext uri="{FF2B5EF4-FFF2-40B4-BE49-F238E27FC236}">
                <a16:creationId xmlns:a16="http://schemas.microsoft.com/office/drawing/2014/main" id="{3154F5FC-3274-CE61-DEFC-FD29DA67D65F}"/>
              </a:ext>
            </a:extLst>
          </p:cNvPr>
          <p:cNvSpPr/>
          <p:nvPr/>
        </p:nvSpPr>
        <p:spPr>
          <a:xfrm>
            <a:off x="5875742" y="4070518"/>
            <a:ext cx="432048" cy="79208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41837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8451D-E153-D2E2-4AFF-59DC16530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B37A36-BAEC-E79D-F2E9-1B68A8117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>
                <a:solidFill>
                  <a:srgbClr val="004877"/>
                </a:solidFill>
              </a:rPr>
              <a:t>Concepto del espacio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088035D4-CDEC-F65B-D293-6F9FE1233AF5}"/>
              </a:ext>
            </a:extLst>
          </p:cNvPr>
          <p:cNvSpPr txBox="1">
            <a:spLocks/>
          </p:cNvSpPr>
          <p:nvPr/>
        </p:nvSpPr>
        <p:spPr>
          <a:xfrm>
            <a:off x="478682" y="1694915"/>
            <a:ext cx="10513168" cy="2949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Pct val="45000"/>
              <a:buFont typeface="Wingdings" charset="0"/>
              <a:buChar char=""/>
              <a:tabLst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 espacio favorece la búsqueda y el desarrollo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 soluciones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métodos, estrategias de aprendizaje y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competencias experimentales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individuales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Pct val="45000"/>
              <a:buFont typeface="Wingdings" charset="0"/>
              <a:buChar char=""/>
              <a:tabLst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 espacio sirve como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487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laboratorio para alumnos, 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laboratorio para estudiantes y docentes, sala de seminarios para estudiantes y sala de formación continua para docentes.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13708D-2958-6B69-3FDE-03BD18069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BA8AC06-A971-D94F-BAEF-4D1F3FEA2818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DC4DCDD-F876-3FA7-9AC1-5B36AD3895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11AF5EE-C533-6ED1-FC60-46A43004D1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7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FF9829E7-D5C8-B3BE-B35D-D8D117F77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0BBF4-2343-4AB6-6D4E-88C4524A4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E019901-65CE-A4D4-CEB6-C724E652F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10090555" cy="685800"/>
          </a:xfrm>
        </p:spPr>
        <p:txBody>
          <a:bodyPr/>
          <a:lstStyle/>
          <a:p>
            <a:r>
              <a:rPr lang="de-DE" sz="2800" b="1" dirty="0"/>
              <a:t>«Nueva cultura del aprendizaje»: concepto normativo</a:t>
            </a:r>
            <a:endParaRPr lang="de-DE" sz="2900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30FD70-AB0D-1744-AFB2-2F0186C64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933" y="1042782"/>
            <a:ext cx="10738627" cy="2926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Insatisfacción/«diagnósticos de crisis» sobre la práctica docente en las escuelas alemanas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Ausencia de actividades productivas, estimulantes y duraderas por parte de los alumnos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«Conocimiento pasivo» transmitido mediante métodos centrados en el profesor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«Nueva cultura del aprendizaje»: enseñanza flexible y abierta tanto hacia dentro como hacia fuera, que </a:t>
            </a:r>
            <a:r>
              <a:rPr lang="de-DE" sz="2000" dirty="0"/>
              <a:t>permite a</a:t>
            </a:r>
            <a:r>
              <a:rPr lang="de-DE" sz="2000" b="1" dirty="0"/>
              <a:t> los alumnos participar de forma autónoma en la configuración de las clases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Constructivismo radical o moderado como base epistemológica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Teoría del aprendizaje basada en la ciencia del sujeto (Holzkamp) como base teórica del aprendizaje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b="1" dirty="0"/>
              <a:t>Cambio en el papel del profesor</a:t>
            </a:r>
            <a:r>
              <a:rPr lang="de-DE" sz="2000" dirty="0"/>
              <a:t>: organiza entornos de aprendizaje para que los alumnos puedan aprender de forma autónoma y co-constructiva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4DC1FFC-B371-5086-DFEC-B22C9D4A9E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54C4A25-6461-AB43-91EA-B4F2872541C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160A6D-0DB3-A945-6A76-F8368FF2FC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9B0D2DC-A026-A453-AF8A-7589BA9A21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70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59D564EE-4995-355A-2575-3C2E0B9E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F68DD8-3EE5-DF4B-070E-988E2F1DDDF7}"/>
              </a:ext>
            </a:extLst>
          </p:cNvPr>
          <p:cNvSpPr txBox="1"/>
          <p:nvPr/>
        </p:nvSpPr>
        <p:spPr>
          <a:xfrm>
            <a:off x="8417273" y="590879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(Kolbe/Reh/Fritzsche/Idel/Rabenstein 2008)</a:t>
            </a:r>
          </a:p>
        </p:txBody>
      </p:sp>
    </p:spTree>
    <p:extLst>
      <p:ext uri="{BB962C8B-B14F-4D97-AF65-F5344CB8AC3E}">
        <p14:creationId xmlns:p14="http://schemas.microsoft.com/office/powerpoint/2010/main" val="8368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B01D9-8344-235A-AC4D-58893E89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C5CD1A-A899-AA7C-FC6C-4CB95C56B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10090555" cy="685800"/>
          </a:xfrm>
        </p:spPr>
        <p:txBody>
          <a:bodyPr/>
          <a:lstStyle/>
          <a:p>
            <a:r>
              <a:rPr lang="de-DE" sz="2900" b="1" dirty="0">
                <a:ea typeface="ＭＳ Ｐゴシック" charset="0"/>
              </a:rPr>
              <a:t>El cambio de la cultura escolar a través de los talleres de aprendizaje</a:t>
            </a:r>
            <a:endParaRPr lang="de-DE" sz="2900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F0B148-7C47-6B94-D145-7AD98CB20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092" y="961113"/>
            <a:ext cx="11576265" cy="2926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«El complejo sistema de los procesos escolares y sus efectos suele englobarse, en su conjunto, bajo el término “cultura escolar”».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Un espacio para el aprendizaje constructivo y autónomo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Aprendizaje cooperativo: caminos hacia la resolución conjunta de problemas </a:t>
            </a:r>
            <a:r>
              <a:rPr lang="de-DE" sz="1400" dirty="0"/>
              <a:t>(Caminos hacia el conocimiento compartido, Peschel 2011)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Procesos de aprendizaje más autoeficaces y transferibles de forma ejemplar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Motivación para el aprendizaje: curiosidad individual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«Por lo tanto</a:t>
            </a:r>
            <a:r>
              <a:rPr lang="de-DE" sz="1900" dirty="0"/>
              <a:t>,</a:t>
            </a:r>
            <a:r>
              <a:rPr lang="de-DE" sz="1900" dirty="0"/>
              <a:t> [los talleres de aprendizaje] son </a:t>
            </a:r>
            <a:r>
              <a:rPr lang="de-DE" sz="1900" b="1" dirty="0">
                <a:solidFill>
                  <a:schemeClr val="accent1">
                    <a:lumMod val="75000"/>
                  </a:schemeClr>
                </a:solidFill>
              </a:rPr>
              <a:t>espacios y ámbitos de libertad </a:t>
            </a:r>
            <a:r>
              <a:rPr lang="de-DE" sz="1900" dirty="0"/>
              <a:t>que </a:t>
            </a:r>
            <a:r>
              <a:rPr lang="de-DE" sz="1900" dirty="0"/>
              <a:t>tienden a acompañar </a:t>
            </a:r>
            <a:r>
              <a:rPr lang="de-DE" sz="1900" dirty="0"/>
              <a:t>los </a:t>
            </a:r>
            <a:r>
              <a:rPr lang="de-DE" sz="1900" b="1" dirty="0"/>
              <a:t>cambios metodológicos</a:t>
            </a:r>
            <a:r>
              <a:rPr lang="de-DE" sz="1900" dirty="0"/>
              <a:t> descritos anteriormente </a:t>
            </a:r>
            <a:r>
              <a:rPr lang="de-DE" sz="1900" dirty="0"/>
              <a:t>hacia </a:t>
            </a:r>
            <a:r>
              <a:rPr lang="de-DE" sz="1900" b="1" dirty="0"/>
              <a:t>la ampliación de competencias orientada al destinatario y la autoeficacia </a:t>
            </a:r>
            <a:r>
              <a:rPr lang="de-DE" sz="1900" dirty="0"/>
              <a:t>y, en el mejor de los casos, también ponen todo el proceso de aprendizaje en manos de los alumnos».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900" dirty="0"/>
              <a:t>Cultura de participación – estructuras democráticas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C97A837-BA99-39AF-C031-A5154E1A92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54C4A25-6461-AB43-91EA-B4F2872541C9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F31E55D-4DEF-9155-61D3-01B53AD579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El papel de los talleres de aprendizaje universitario en la formación del profesorado - Prof. Dr. Markus Peschel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9534135-D300-E594-A419-C2F4A08219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71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22B1B8C5-073A-0064-CF34-EE8ABD56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487124F-6866-30B7-618A-C0551933888A}"/>
              </a:ext>
            </a:extLst>
          </p:cNvPr>
          <p:cNvSpPr txBox="1"/>
          <p:nvPr/>
        </p:nvSpPr>
        <p:spPr>
          <a:xfrm>
            <a:off x="8417273" y="590879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(Munk 2014; </a:t>
            </a:r>
            <a:r>
              <a:rPr lang="de-DE" sz="1400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destacado </a:t>
            </a:r>
            <a:r>
              <a:rPr lang="de-DE" sz="1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MP)</a:t>
            </a:r>
          </a:p>
        </p:txBody>
      </p:sp>
    </p:spTree>
    <p:extLst>
      <p:ext uri="{BB962C8B-B14F-4D97-AF65-F5344CB8AC3E}">
        <p14:creationId xmlns:p14="http://schemas.microsoft.com/office/powerpoint/2010/main" val="103544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8D5DD-B72E-12DD-3F6C-DAF6A8E14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A0EA4-E6FF-E73F-88ED-494F4D7E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4072" y="1196752"/>
            <a:ext cx="8312303" cy="1437521"/>
          </a:xfrm>
        </p:spPr>
        <p:txBody>
          <a:bodyPr/>
          <a:lstStyle/>
          <a:p>
            <a:r>
              <a:rPr lang="de-DE" b="1" dirty="0"/>
              <a:t>El papel de los talleres de aprendizaje en la formación del profesorado – </a:t>
            </a:r>
            <a:br>
              <a:rPr lang="de-DE" b="1" dirty="0"/>
            </a:br>
            <a:br>
              <a:rPr lang="de-DE" b="1" dirty="0"/>
            </a:br>
            <a:r>
              <a:rPr lang="de-DE" sz="2800" i="1" dirty="0"/>
              <a:t>Espacios de reflexión, investigación y desarrollo para una profesionalización transformadora</a:t>
            </a:r>
            <a:br>
              <a:rPr lang="de-DE" dirty="0"/>
            </a:br>
            <a:endParaRPr lang="de-DE" b="1" dirty="0"/>
          </a:p>
        </p:txBody>
      </p:sp>
      <p:pic>
        <p:nvPicPr>
          <p:cNvPr id="4" name="Grafik 3" descr="Ein Bild, das Screenshot, Text, Schrift, Kreis enthält.&#10;&#10;KI-generierte Inhalte können fehlerhaft sein.">
            <a:extLst>
              <a:ext uri="{FF2B5EF4-FFF2-40B4-BE49-F238E27FC236}">
                <a16:creationId xmlns:a16="http://schemas.microsoft.com/office/drawing/2014/main" id="{EBDDD10B-A71B-2673-0CA1-ACA7925E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180" y="3738563"/>
            <a:ext cx="2162602" cy="2435841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23972D1D-578B-BE32-A201-A920EA5F3E3D}"/>
              </a:ext>
            </a:extLst>
          </p:cNvPr>
          <p:cNvSpPr txBox="1">
            <a:spLocks/>
          </p:cNvSpPr>
          <p:nvPr/>
        </p:nvSpPr>
        <p:spPr bwMode="auto">
          <a:xfrm>
            <a:off x="3647728" y="3933056"/>
            <a:ext cx="4102496" cy="6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dirty="0"/>
              <a:t>Prof. Dr. Markus Peschel</a:t>
            </a:r>
          </a:p>
          <a:p>
            <a:r>
              <a:rPr lang="de-DE" dirty="0"/>
              <a:t>Universidad del Sarre</a:t>
            </a:r>
          </a:p>
          <a:p>
            <a:endParaRPr lang="de-DE" alt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7B4573-F78D-0AAB-E7A5-ECFB68818751}"/>
              </a:ext>
            </a:extLst>
          </p:cNvPr>
          <p:cNvSpPr txBox="1"/>
          <p:nvPr/>
        </p:nvSpPr>
        <p:spPr>
          <a:xfrm>
            <a:off x="3647728" y="4956484"/>
            <a:ext cx="377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www.markus-peschel.de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www.primarstufe.saarland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368D1AF5-3A03-9B55-050A-6594B12CE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77188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A7E4D0C-27AB-4E11-A926-C3EC90B25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Concepto de espacio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86FA9C70-5F98-40E1-97F3-B74920DC7D7D}"/>
              </a:ext>
            </a:extLst>
          </p:cNvPr>
          <p:cNvSpPr txBox="1">
            <a:spLocks/>
          </p:cNvSpPr>
          <p:nvPr/>
        </p:nvSpPr>
        <p:spPr>
          <a:xfrm>
            <a:off x="397933" y="975751"/>
            <a:ext cx="10814539" cy="2852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Creación de un </a:t>
            </a:r>
            <a:r>
              <a:rPr lang="de-DE"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espacio de aprendizaje multifuncional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distribución en zonas claramente definidas ofrece: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</a:pPr>
            <a:r>
              <a:rPr lang="de-DE" sz="26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amplio equipamiento multimedia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</a:pPr>
            <a:r>
              <a:rPr lang="de-DE" sz="26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suficiente espacio libre 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</a:pPr>
            <a:r>
              <a:rPr lang="de-DE" sz="26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oportunidades para el intercambio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</a:pPr>
            <a:r>
              <a:rPr lang="de-DE" sz="26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espacios de retiro</a:t>
            </a:r>
            <a:endParaRPr lang="de-DE" sz="2600">
              <a:solidFill>
                <a:srgbClr val="000000"/>
              </a:solidFill>
              <a:latin typeface="Segoe UI" panose="020B0502040204020203" pitchFamily="34" charset="0"/>
              <a:ea typeface="Wingdings"/>
              <a:cs typeface="Segoe UI" panose="020B0502040204020203" pitchFamily="34" charset="0"/>
              <a:sym typeface="Wingdings"/>
            </a:endParaRP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de-DE" sz="3200">
              <a:latin typeface="Verdana"/>
              <a:cs typeface="Verdana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287740B2-74C5-4B5E-848D-A3ED59C6EBB5}"/>
              </a:ext>
            </a:extLst>
          </p:cNvPr>
          <p:cNvSpPr/>
          <p:nvPr/>
        </p:nvSpPr>
        <p:spPr>
          <a:xfrm>
            <a:off x="1125417" y="3769594"/>
            <a:ext cx="9866433" cy="20162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 concepto espacial fomenta </a:t>
            </a:r>
            <a:r>
              <a:rPr kumimoji="0" lang="de-DE" sz="2400" b="1" i="0" u="sng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apertura </a:t>
            </a:r>
            <a:r>
              <a:rPr kumimoji="0" lang="de-DE" sz="2400" b="0" i="1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 sí mismo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 </a:t>
            </a: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mobiliario flexible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 Adaptación a diferentes grupos de usuarios</a:t>
            </a:r>
            <a:b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</a:b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 Búsqueda y desarrollo de soluciones, métodos de trabajo y formas de aprendizaje individuales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68C3D-A8FD-48B5-0EF5-4AE01167EC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7F04F85-2A90-AE4F-AA0D-4A7FC05D8A8C}" type="datetime1">
              <a:rPr lang="de-DE" smtClean="0"/>
              <a:t>19/03/26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D4BB03D-4A49-7683-D4BB-E7FF44E9A4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929E526-8363-3736-9DC7-5813D10D78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8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AC8F6F27-D5FD-3C9A-CB48-C55AF295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0D57E4-F0B6-4593-B5F6-5223B5421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/>
              <a:t>Concepto espacial: traslado escolar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74E3134-C1F9-4D63-B084-A6E2901F2F3B}"/>
              </a:ext>
            </a:extLst>
          </p:cNvPr>
          <p:cNvSpPr txBox="1">
            <a:spLocks noChangeArrowheads="1"/>
          </p:cNvSpPr>
          <p:nvPr/>
        </p:nvSpPr>
        <p:spPr>
          <a:xfrm>
            <a:off x="397933" y="1216322"/>
            <a:ext cx="10972800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de-DE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Dificultades de traslado:</a:t>
            </a:r>
          </a:p>
          <a:p>
            <a:pPr lvl="1" fontAlgn="auto">
              <a:spcAft>
                <a:spcPts val="0"/>
              </a:spcAft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capacidad espacial de los colegios</a:t>
            </a:r>
          </a:p>
          <a:p>
            <a:pPr lvl="1" fontAlgn="auto">
              <a:spcAft>
                <a:spcPts val="0"/>
              </a:spcAft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Posibilidades de integración significativa:</a:t>
            </a:r>
          </a:p>
          <a:p>
            <a:pPr lvl="2" fontAlgn="auto">
              <a:spcAft>
                <a:spcPts val="0"/>
              </a:spcAft>
            </a:pPr>
            <a:r>
              <a:rPr lang="ja-JP" altLang="de-DE" sz="2400">
                <a:latin typeface="Segoe UI" panose="020B0502040204020203" pitchFamily="34" charset="0"/>
                <a:cs typeface="Segoe UI" panose="020B0502040204020203" pitchFamily="34" charset="0"/>
              </a:rPr>
              <a:t>«Rincones</a:t>
            </a:r>
            <a:r>
              <a:rPr lang="ja-JP" altLang="de-DE" sz="2400">
                <a:latin typeface="Segoe UI" panose="020B0502040204020203" pitchFamily="34" charset="0"/>
                <a:cs typeface="Segoe UI" panose="020B0502040204020203" pitchFamily="34" charset="0"/>
              </a:rPr>
              <a:t>» de experimentación</a:t>
            </a:r>
            <a:endParaRPr lang="de-DE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fontAlgn="auto">
              <a:spcAft>
                <a:spcPts val="0"/>
              </a:spcAft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Concepto de recogida móvil</a:t>
            </a:r>
          </a:p>
          <a:p>
            <a:pPr lvl="2" fontAlgn="auto">
              <a:spcAft>
                <a:spcPts val="0"/>
              </a:spcAft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Uso por rotación</a:t>
            </a:r>
          </a:p>
          <a:p>
            <a:pPr lvl="2" fontAlgn="auto">
              <a:spcAft>
                <a:spcPts val="0"/>
              </a:spcAft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Uso de una sala de informática o de usos múltiples</a:t>
            </a:r>
          </a:p>
          <a:p>
            <a:pPr lvl="2" fontAlgn="auto">
              <a:spcAft>
                <a:spcPts val="0"/>
              </a:spcAft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Jornadas de proyectos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2F3F27-9193-3B13-12A3-EDC5E5438A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78CCB49-46C8-7C44-985A-95D92DBA1D6E}" type="datetime1">
              <a:rPr lang="de-DE" smtClean="0"/>
              <a:t>19/03/26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5F88FA8-0F7A-C53B-6F1B-4F31F3FA03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Conferencia: Introducción a la didáctica de las ciencias sociales, Prof. Dr. Markus Peschel, Universidad del Sarre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63D136E-F947-0F17-2DBC-1B9928173C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03F9C6-84D0-4162-91EE-42F978B0FA19}" type="slidenum">
              <a:rPr lang="de-DE" altLang="de-DE" smtClean="0"/>
              <a:t>9</a:t>
            </a:fld>
            <a:endParaRPr lang="de-DE" altLang="de-DE"/>
          </a:p>
        </p:txBody>
      </p:sp>
      <p:pic>
        <p:nvPicPr>
          <p:cNvPr id="4" name="Grafik 3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59331287-15EE-F8D9-C233-FCBA3724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66" y="291021"/>
            <a:ext cx="68103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Design">
  <a:themeElements>
    <a:clrScheme name="Benutzerdefiniert 1">
      <a:dk1>
        <a:sysClr val="windowText" lastClr="000000"/>
      </a:dk1>
      <a:lt1>
        <a:sysClr val="window" lastClr="FFFFFF"/>
      </a:lt1>
      <a:dk2>
        <a:srgbClr val="004877"/>
      </a:dk2>
      <a:lt2>
        <a:srgbClr val="E6E6E6"/>
      </a:lt2>
      <a:accent1>
        <a:srgbClr val="C82254"/>
      </a:accent1>
      <a:accent2>
        <a:srgbClr val="D7DF23"/>
      </a:accent2>
      <a:accent3>
        <a:srgbClr val="01283F"/>
      </a:accent3>
      <a:accent4>
        <a:srgbClr val="BEBEBE"/>
      </a:accent4>
      <a:accent5>
        <a:srgbClr val="919191"/>
      </a:accent5>
      <a:accent6>
        <a:srgbClr val="BEBEBE"/>
      </a:accent6>
      <a:hlink>
        <a:srgbClr val="0000FF"/>
      </a:hlink>
      <a:folHlink>
        <a:srgbClr val="8DB3E2"/>
      </a:folHlink>
    </a:clrScheme>
    <a:fontScheme name="1_Office-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-Master_UdS-16-zu-9" id="{0AD9F385-12F8-4567-B3C6-70130DE7E1A2}" vid="{F35F9B9E-3444-4AEA-A295-CF119232D7C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 PPTX</Template>
  <TotalTime>0</TotalTime>
  <Words>6463</Words>
  <Application>Microsoft Macintosh PowerPoint</Application>
  <PresentationFormat>Breitbild</PresentationFormat>
  <Paragraphs>778</Paragraphs>
  <Slides>72</Slides>
  <Notes>42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83" baseType="lpstr">
      <vt:lpstr>Arial</vt:lpstr>
      <vt:lpstr>Calibri</vt:lpstr>
      <vt:lpstr>Lucida Grande</vt:lpstr>
      <vt:lpstr>Merriweather Sans</vt:lpstr>
      <vt:lpstr>Quattrocento Sans</vt:lpstr>
      <vt:lpstr>Segoe UI</vt:lpstr>
      <vt:lpstr>Segoe UI Symbol</vt:lpstr>
      <vt:lpstr>Times New Roman</vt:lpstr>
      <vt:lpstr>Verdana</vt:lpstr>
      <vt:lpstr>Wingdings</vt:lpstr>
      <vt:lpstr>1_Office-Design</vt:lpstr>
      <vt:lpstr>Die Rolle von Hochschullernwerkstätten in der Lehrpersonenbildung –   Reflexions-, Forschungs- und Entwicklungsräume für eine transformative Professionalisierung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Rolle von Hochschullernwerkstätten in der Lehrpersonenbildung –   Reflexions-, Forschungs- und Entwicklungsräume für eine transformative Professionalisierung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Einführung in die Didaktik des Sachunterrichts</dc:title>
  <dc:creator>Admin</dc:creator>
  <lastModifiedBy>Marie Fischer</lastModifiedBy>
  <revision>1423</revision>
  <lastPrinted>2026-02-28T17:52:39.0000000Z</lastPrinted>
  <dcterms:created xsi:type="dcterms:W3CDTF">2020-11-03T10:29:36.0000000Z</dcterms:created>
  <dcterms:modified xsi:type="dcterms:W3CDTF">2026-03-19T17:11:12.0000000Z</dcterms:modified>
  <keywords>, docId:F7CC4BB1C65579705631B6D0150CE7A5</keywords>
</coreProperties>
</file>